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23" r:id="rId1"/>
  </p:sldMasterIdLst>
  <p:sldIdLst>
    <p:sldId id="256" r:id="rId2"/>
    <p:sldId id="258" r:id="rId3"/>
    <p:sldId id="259" r:id="rId4"/>
    <p:sldId id="267" r:id="rId5"/>
    <p:sldId id="261" r:id="rId6"/>
    <p:sldId id="262" r:id="rId7"/>
    <p:sldId id="263" r:id="rId8"/>
    <p:sldId id="265" r:id="rId9"/>
    <p:sldId id="298" r:id="rId10"/>
    <p:sldId id="268" r:id="rId11"/>
    <p:sldId id="299" r:id="rId12"/>
    <p:sldId id="300" r:id="rId13"/>
    <p:sldId id="312" r:id="rId14"/>
    <p:sldId id="313" r:id="rId15"/>
    <p:sldId id="314" r:id="rId16"/>
    <p:sldId id="315" r:id="rId17"/>
    <p:sldId id="301" r:id="rId18"/>
    <p:sldId id="302" r:id="rId19"/>
    <p:sldId id="303" r:id="rId20"/>
    <p:sldId id="307" r:id="rId21"/>
    <p:sldId id="311" r:id="rId22"/>
    <p:sldId id="309" r:id="rId23"/>
    <p:sldId id="310" r:id="rId24"/>
    <p:sldId id="297" r:id="rId25"/>
    <p:sldId id="29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varScale="1">
        <p:scale>
          <a:sx n="47" d="100"/>
          <a:sy n="47" d="100"/>
        </p:scale>
        <p:origin x="-115" y="-95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4AAD347D-5ACD-4C99-B74B-A9C85AD731AF}" type="datetimeFigureOut">
              <a:rPr lang="en-US" smtClean="0"/>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8" name="Content Placeholder 7"/>
          <p:cNvSpPr>
            <a:spLocks noGrp="1"/>
          </p:cNvSpPr>
          <p:nvPr>
            <p:ph sz="quarter" idx="13"/>
          </p:nvPr>
        </p:nvSpPr>
        <p:spPr>
          <a:xfrm>
            <a:off x="812800" y="1600200"/>
            <a:ext cx="10566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4/21/2021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4AAD347D-5ACD-4C99-B74B-A9C85AD731AF}" type="datetimeFigureOut">
              <a:rPr lang="en-US" smtClean="0"/>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AAD347D-5ACD-4C99-B74B-A9C85AD731AF}" type="datetimeFigureOut">
              <a:rPr lang="en-US" smtClean="0"/>
              <a:t>4/21/2021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4/21/2021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4/21/2021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4/21/2021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1600201"/>
            <a:ext cx="10566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4AAD347D-5ACD-4C99-B74B-A9C85AD731AF}" type="datetimeFigureOut">
              <a:rPr lang="en-US" smtClean="0"/>
              <a:t>4/21/2021</a:t>
            </a:fld>
            <a:endParaRPr lang="en-US" dirty="0"/>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D57F1E4F-1CFF-5643-939E-02111984F56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Lst>
  <p:hf sldNum="0" hdr="0" ftr="0" dt="0"/>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a16="http://schemas.microsoft.com/office/drawing/2014/main" xmlns="" id="{321691C8-BA64-4AED-BAC3-A5E717828D8C}"/>
              </a:ext>
            </a:extLst>
          </p:cNvPr>
          <p:cNvSpPr txBox="1">
            <a:spLocks/>
          </p:cNvSpPr>
          <p:nvPr/>
        </p:nvSpPr>
        <p:spPr>
          <a:xfrm>
            <a:off x="809156" y="760024"/>
            <a:ext cx="10513502" cy="706355"/>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IN" sz="3200" b="1" spc="300" dirty="0" smtClean="0"/>
              <a:t>Topic - “ </a:t>
            </a:r>
            <a:r>
              <a:rPr lang="en-IN" sz="3200" spc="300" dirty="0" smtClean="0"/>
              <a:t>GamingZone – </a:t>
            </a:r>
            <a:r>
              <a:rPr lang="en-US" sz="3200" spc="300" dirty="0" smtClean="0"/>
              <a:t>Live Online Gaming Website </a:t>
            </a:r>
            <a:r>
              <a:rPr lang="en-IN" sz="3200" b="1" spc="300" dirty="0" smtClean="0"/>
              <a:t>”</a:t>
            </a:r>
            <a:endParaRPr lang="en-IN" sz="4000" b="1" spc="300" dirty="0"/>
          </a:p>
        </p:txBody>
      </p:sp>
      <p:sp>
        <p:nvSpPr>
          <p:cNvPr id="15" name="Title 1">
            <a:extLst>
              <a:ext uri="{FF2B5EF4-FFF2-40B4-BE49-F238E27FC236}">
                <a16:creationId xmlns:a16="http://schemas.microsoft.com/office/drawing/2014/main" xmlns="" id="{332ED64B-F3DC-4E98-B28C-129A970213ED}"/>
              </a:ext>
            </a:extLst>
          </p:cNvPr>
          <p:cNvSpPr txBox="1">
            <a:spLocks/>
          </p:cNvSpPr>
          <p:nvPr/>
        </p:nvSpPr>
        <p:spPr>
          <a:xfrm>
            <a:off x="809156" y="159926"/>
            <a:ext cx="10449018" cy="586596"/>
          </a:xfrm>
          <a:prstGeom prst="rect">
            <a:avLst/>
          </a:prstGeom>
          <a:effectLst/>
        </p:spPr>
        <p:txBody>
          <a:bodyPr>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spc="300" smtClean="0">
                <a:latin typeface="Baskerville Old Face" pitchFamily="18" charset="0"/>
              </a:rPr>
              <a:t>MINI - Project Presentation</a:t>
            </a:r>
            <a:endParaRPr lang="en-IN" sz="3600" b="1" spc="300" dirty="0">
              <a:latin typeface="Baskerville Old Face" pitchFamily="18" charset="0"/>
            </a:endParaRPr>
          </a:p>
        </p:txBody>
      </p:sp>
      <p:sp>
        <p:nvSpPr>
          <p:cNvPr id="16" name="TextBox 15">
            <a:extLst>
              <a:ext uri="{FF2B5EF4-FFF2-40B4-BE49-F238E27FC236}">
                <a16:creationId xmlns:a16="http://schemas.microsoft.com/office/drawing/2014/main" xmlns="" id="{FD2744A2-1FE8-4C21-907B-163E3A4BC9F0}"/>
              </a:ext>
            </a:extLst>
          </p:cNvPr>
          <p:cNvSpPr txBox="1"/>
          <p:nvPr/>
        </p:nvSpPr>
        <p:spPr>
          <a:xfrm>
            <a:off x="3751641" y="1432023"/>
            <a:ext cx="4564048" cy="1631216"/>
          </a:xfrm>
          <a:prstGeom prst="rect">
            <a:avLst/>
          </a:prstGeom>
          <a:noFill/>
        </p:spPr>
        <p:txBody>
          <a:bodyPr wrap="square" rtlCol="0">
            <a:spAutoFit/>
          </a:bodyPr>
          <a:lstStyle/>
          <a:p>
            <a:pPr algn="ctr"/>
            <a:r>
              <a:rPr lang="en-IN" sz="2000" b="1" u="sng" dirty="0">
                <a:latin typeface="Calibri" pitchFamily="34" charset="0"/>
                <a:cs typeface="Calibri" pitchFamily="34" charset="0"/>
              </a:rPr>
              <a:t>Submitted </a:t>
            </a:r>
            <a:r>
              <a:rPr lang="en-IN" sz="2000" b="1" u="sng" dirty="0" smtClean="0">
                <a:latin typeface="Calibri" pitchFamily="34" charset="0"/>
                <a:cs typeface="Calibri" pitchFamily="34" charset="0"/>
              </a:rPr>
              <a:t>By</a:t>
            </a:r>
            <a:r>
              <a:rPr lang="en-IN" sz="2000" b="1" dirty="0" smtClean="0">
                <a:latin typeface="Calibri" pitchFamily="34" charset="0"/>
                <a:cs typeface="Calibri" pitchFamily="34" charset="0"/>
              </a:rPr>
              <a:t> :- </a:t>
            </a:r>
          </a:p>
          <a:p>
            <a:pPr algn="ctr"/>
            <a:r>
              <a:rPr lang="en-IN" sz="2000" dirty="0" err="1" smtClean="0">
                <a:latin typeface="Calibri" pitchFamily="34" charset="0"/>
                <a:cs typeface="Calibri" pitchFamily="34" charset="0"/>
              </a:rPr>
              <a:t>Abhishek</a:t>
            </a:r>
            <a:r>
              <a:rPr lang="en-IN" sz="2000" dirty="0" smtClean="0">
                <a:latin typeface="Calibri" pitchFamily="34" charset="0"/>
                <a:cs typeface="Calibri" pitchFamily="34" charset="0"/>
              </a:rPr>
              <a:t> </a:t>
            </a:r>
            <a:r>
              <a:rPr lang="en-IN" sz="2000" dirty="0" err="1" smtClean="0">
                <a:latin typeface="Calibri" pitchFamily="34" charset="0"/>
                <a:cs typeface="Calibri" pitchFamily="34" charset="0"/>
              </a:rPr>
              <a:t>Tiwari</a:t>
            </a:r>
            <a:r>
              <a:rPr lang="en-IN" sz="2000" dirty="0" smtClean="0">
                <a:latin typeface="Calibri" pitchFamily="34" charset="0"/>
                <a:cs typeface="Calibri" pitchFamily="34" charset="0"/>
              </a:rPr>
              <a:t> (181500029)</a:t>
            </a:r>
          </a:p>
          <a:p>
            <a:pPr algn="ctr"/>
            <a:r>
              <a:rPr lang="en-IN" sz="2000" dirty="0" err="1" smtClean="0">
                <a:latin typeface="Calibri" pitchFamily="34" charset="0"/>
                <a:cs typeface="Calibri" pitchFamily="34" charset="0"/>
              </a:rPr>
              <a:t>Jatin</a:t>
            </a:r>
            <a:r>
              <a:rPr lang="en-IN" sz="2000" dirty="0" smtClean="0">
                <a:latin typeface="Calibri" pitchFamily="34" charset="0"/>
                <a:cs typeface="Calibri" pitchFamily="34" charset="0"/>
              </a:rPr>
              <a:t> Agrawal (181500293),</a:t>
            </a:r>
          </a:p>
          <a:p>
            <a:pPr algn="ctr"/>
            <a:r>
              <a:rPr lang="en-IN" sz="2000" dirty="0" smtClean="0">
                <a:latin typeface="Calibri" pitchFamily="34" charset="0"/>
                <a:cs typeface="Calibri" pitchFamily="34" charset="0"/>
              </a:rPr>
              <a:t>Manish </a:t>
            </a:r>
            <a:r>
              <a:rPr lang="en-IN" sz="2000" dirty="0" err="1" smtClean="0">
                <a:latin typeface="Calibri" pitchFamily="34" charset="0"/>
                <a:cs typeface="Calibri" pitchFamily="34" charset="0"/>
              </a:rPr>
              <a:t>Gautam</a:t>
            </a:r>
            <a:r>
              <a:rPr lang="en-IN" sz="2000" dirty="0" smtClean="0">
                <a:latin typeface="Calibri" pitchFamily="34" charset="0"/>
                <a:cs typeface="Calibri" pitchFamily="34" charset="0"/>
              </a:rPr>
              <a:t>(181500366),</a:t>
            </a:r>
            <a:endParaRPr lang="en-US" sz="2000" dirty="0" smtClean="0">
              <a:latin typeface="Calibri" pitchFamily="34" charset="0"/>
              <a:cs typeface="Calibri" pitchFamily="34" charset="0"/>
            </a:endParaRPr>
          </a:p>
          <a:p>
            <a:pPr algn="ctr"/>
            <a:r>
              <a:rPr lang="en-US" sz="2000" dirty="0" smtClean="0">
                <a:latin typeface="Calibri" pitchFamily="34" charset="0"/>
                <a:cs typeface="Calibri" pitchFamily="34" charset="0"/>
              </a:rPr>
              <a:t>Rahul Saraswat(181500537) </a:t>
            </a:r>
            <a:endParaRPr lang="en-IN" sz="2000" dirty="0">
              <a:latin typeface="Calibri" pitchFamily="34" charset="0"/>
              <a:cs typeface="Calibri" pitchFamily="34" charset="0"/>
            </a:endParaRPr>
          </a:p>
        </p:txBody>
      </p:sp>
      <p:sp>
        <p:nvSpPr>
          <p:cNvPr id="17" name="Rectangle 16"/>
          <p:cNvSpPr/>
          <p:nvPr/>
        </p:nvSpPr>
        <p:spPr>
          <a:xfrm>
            <a:off x="2985665" y="5340032"/>
            <a:ext cx="6096000" cy="1477328"/>
          </a:xfrm>
          <a:prstGeom prst="rect">
            <a:avLst/>
          </a:prstGeom>
        </p:spPr>
        <p:txBody>
          <a:bodyPr>
            <a:spAutoFit/>
          </a:bodyPr>
          <a:lstStyle/>
          <a:p>
            <a:pPr algn="ctr"/>
            <a:r>
              <a:rPr lang="en-IN" b="1" dirty="0">
                <a:solidFill>
                  <a:schemeClr val="tx1">
                    <a:lumMod val="95000"/>
                  </a:schemeClr>
                </a:solidFill>
              </a:rPr>
              <a:t> Department of Computer Engineering and Applications</a:t>
            </a:r>
          </a:p>
          <a:p>
            <a:pPr algn="ctr"/>
            <a:r>
              <a:rPr lang="en-IN" b="1" dirty="0"/>
              <a:t>      Institute of Engineering and Technology </a:t>
            </a:r>
            <a:endParaRPr lang="en-IN" b="1" dirty="0" smtClean="0"/>
          </a:p>
          <a:p>
            <a:pPr algn="ctr"/>
            <a:endParaRPr lang="en-IN" b="1" dirty="0"/>
          </a:p>
          <a:p>
            <a:pPr algn="ctr"/>
            <a:r>
              <a:rPr lang="en-IN" dirty="0"/>
              <a:t> GLA University</a:t>
            </a:r>
          </a:p>
          <a:p>
            <a:pPr algn="ctr"/>
            <a:r>
              <a:rPr lang="en-IN" dirty="0"/>
              <a:t>Mathura-281406</a:t>
            </a:r>
            <a:r>
              <a:rPr lang="en-IN" dirty="0" smtClean="0"/>
              <a:t>, India</a:t>
            </a:r>
            <a:r>
              <a:rPr lang="en-IN" b="1" dirty="0"/>
              <a:t> </a:t>
            </a:r>
            <a:endParaRPr lang="en-IN" dirty="0"/>
          </a:p>
        </p:txBody>
      </p:sp>
      <p:pic>
        <p:nvPicPr>
          <p:cNvPr id="18" name="Picture 17"/>
          <p:cNvPicPr/>
          <p:nvPr/>
        </p:nvPicPr>
        <p:blipFill>
          <a:blip r:embed="rId2"/>
          <a:stretch>
            <a:fillRect/>
          </a:stretch>
        </p:blipFill>
        <p:spPr>
          <a:xfrm>
            <a:off x="4701517" y="3481541"/>
            <a:ext cx="2664296" cy="1656184"/>
          </a:xfrm>
          <a:prstGeom prst="rect">
            <a:avLst/>
          </a:prstGeom>
        </p:spPr>
      </p:pic>
    </p:spTree>
    <p:extLst>
      <p:ext uri="{BB962C8B-B14F-4D97-AF65-F5344CB8AC3E}">
        <p14:creationId xmlns:p14="http://schemas.microsoft.com/office/powerpoint/2010/main" val="762788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DC5324-BC38-4123-9E3A-6B043BF48978}"/>
              </a:ext>
            </a:extLst>
          </p:cNvPr>
          <p:cNvSpPr>
            <a:spLocks noGrp="1"/>
          </p:cNvSpPr>
          <p:nvPr>
            <p:ph type="ctrTitle"/>
          </p:nvPr>
        </p:nvSpPr>
        <p:spPr>
          <a:xfrm>
            <a:off x="1053834" y="388189"/>
            <a:ext cx="9418320" cy="2654590"/>
          </a:xfrm>
        </p:spPr>
        <p:txBody>
          <a:bodyPr>
            <a:normAutofit fontScale="90000"/>
          </a:bodyPr>
          <a:lstStyle/>
          <a:p>
            <a:r>
              <a:rPr lang="en-IN" sz="6600" dirty="0"/>
              <a:t>Implementation</a:t>
            </a:r>
            <a:br>
              <a:rPr lang="en-IN" sz="6600" dirty="0"/>
            </a:br>
            <a:r>
              <a:rPr lang="en-IN" sz="6600" dirty="0"/>
              <a:t>And User </a:t>
            </a:r>
            <a:r>
              <a:rPr lang="en-IN" sz="6600" dirty="0" smtClean="0"/>
              <a:t>Interface (UI</a:t>
            </a:r>
            <a:r>
              <a:rPr lang="en-IN" sz="6600" dirty="0"/>
              <a:t>):</a:t>
            </a:r>
          </a:p>
        </p:txBody>
      </p:sp>
      <p:sp>
        <p:nvSpPr>
          <p:cNvPr id="4" name="Arrow: Right 3">
            <a:extLst>
              <a:ext uri="{FF2B5EF4-FFF2-40B4-BE49-F238E27FC236}">
                <a16:creationId xmlns="" xmlns:a16="http://schemas.microsoft.com/office/drawing/2014/main" id="{C36BFC3A-BBCB-4483-97F4-A7D260E47D1F}"/>
              </a:ext>
            </a:extLst>
          </p:cNvPr>
          <p:cNvSpPr/>
          <p:nvPr/>
        </p:nvSpPr>
        <p:spPr>
          <a:xfrm>
            <a:off x="11012874" y="6280030"/>
            <a:ext cx="868211" cy="401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6146" name="Picture 2" descr="C:\Users\This pc\Desktop\EDC-Implementation-F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465" y="3978100"/>
            <a:ext cx="6103535" cy="250244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6954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his pc\Pictures\Screenshots\Screenshot (5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675" y="742295"/>
            <a:ext cx="7486106" cy="46961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280400" y="2682855"/>
            <a:ext cx="3627120" cy="2308324"/>
          </a:xfrm>
          <a:prstGeom prst="rect">
            <a:avLst/>
          </a:prstGeom>
        </p:spPr>
        <p:txBody>
          <a:bodyPr wrap="square">
            <a:spAutoFit/>
          </a:bodyPr>
          <a:lstStyle/>
          <a:p>
            <a:r>
              <a:rPr lang="en-US" dirty="0" smtClean="0"/>
              <a:t>This is the main interface of our Gaming Website.</a:t>
            </a:r>
          </a:p>
          <a:p>
            <a:endParaRPr lang="en-US" dirty="0" smtClean="0"/>
          </a:p>
          <a:p>
            <a:r>
              <a:rPr lang="en-US" dirty="0" smtClean="0"/>
              <a:t>With a video playback its has our  logo.</a:t>
            </a:r>
          </a:p>
          <a:p>
            <a:endParaRPr lang="en-US" dirty="0"/>
          </a:p>
          <a:p>
            <a:r>
              <a:rPr lang="en-US" dirty="0" smtClean="0"/>
              <a:t>Website is displayed by a name of </a:t>
            </a:r>
            <a:r>
              <a:rPr lang="en-US" dirty="0" err="1" smtClean="0"/>
              <a:t>GamingZone</a:t>
            </a:r>
            <a:r>
              <a:rPr lang="en-US" dirty="0" smtClean="0"/>
              <a:t> and a favicon logo left to the name.</a:t>
            </a:r>
            <a:endParaRPr lang="en-US" dirty="0"/>
          </a:p>
        </p:txBody>
      </p:sp>
    </p:spTree>
    <p:extLst>
      <p:ext uri="{BB962C8B-B14F-4D97-AF65-F5344CB8AC3E}">
        <p14:creationId xmlns:p14="http://schemas.microsoft.com/office/powerpoint/2010/main" val="1448874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his pc\Pictures\Screenshots\Screenshot (5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677" y="1297577"/>
            <a:ext cx="7751838" cy="43604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4680" y="199575"/>
            <a:ext cx="10518140" cy="646331"/>
          </a:xfrm>
          <a:prstGeom prst="rect">
            <a:avLst/>
          </a:prstGeom>
          <a:noFill/>
        </p:spPr>
        <p:txBody>
          <a:bodyPr wrap="square" rtlCol="0">
            <a:spAutoFit/>
          </a:bodyPr>
          <a:lstStyle/>
          <a:p>
            <a:r>
              <a:rPr lang="en-US" dirty="0" smtClean="0"/>
              <a:t>These are the games Uploaded </a:t>
            </a:r>
            <a:r>
              <a:rPr lang="en-US" dirty="0"/>
              <a:t> </a:t>
            </a:r>
            <a:r>
              <a:rPr lang="en-US" dirty="0" smtClean="0"/>
              <a:t>on our Website ,User can access them directly  by clicking on the image icons. </a:t>
            </a:r>
          </a:p>
          <a:p>
            <a:r>
              <a:rPr lang="en-US" dirty="0" smtClean="0"/>
              <a:t>Also no need to install any external setup or Gaming environment.</a:t>
            </a:r>
            <a:endParaRPr lang="en-US" dirty="0"/>
          </a:p>
        </p:txBody>
      </p:sp>
    </p:spTree>
    <p:extLst>
      <p:ext uri="{BB962C8B-B14F-4D97-AF65-F5344CB8AC3E}">
        <p14:creationId xmlns:p14="http://schemas.microsoft.com/office/powerpoint/2010/main" val="2611919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403262"/>
            <a:ext cx="7402649" cy="400110"/>
          </a:xfrm>
          <a:prstGeom prst="rect">
            <a:avLst/>
          </a:prstGeom>
          <a:solidFill>
            <a:schemeClr val="bg1"/>
          </a:solidFill>
        </p:spPr>
        <p:txBody>
          <a:bodyPr wrap="square" rtlCol="0">
            <a:spAutoFit/>
          </a:bodyPr>
          <a:lstStyle/>
          <a:p>
            <a:r>
              <a:rPr lang="en-US" sz="2000" dirty="0" smtClean="0"/>
              <a:t>This is our First Game Uploaded on our website also known as JUMP GAME.</a:t>
            </a:r>
            <a:endParaRPr lang="en-US" sz="20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429" y="1171574"/>
            <a:ext cx="9731829" cy="5474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71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403262"/>
            <a:ext cx="7729221" cy="400110"/>
          </a:xfrm>
          <a:prstGeom prst="rect">
            <a:avLst/>
          </a:prstGeom>
          <a:solidFill>
            <a:schemeClr val="bg1"/>
          </a:solidFill>
        </p:spPr>
        <p:txBody>
          <a:bodyPr wrap="square" rtlCol="0">
            <a:spAutoFit/>
          </a:bodyPr>
          <a:lstStyle/>
          <a:p>
            <a:r>
              <a:rPr lang="en-US" sz="2000" dirty="0" smtClean="0"/>
              <a:t>This is our Second Game Uploaded on our website also known as BIKER GAME.</a:t>
            </a:r>
            <a:endParaRPr lang="en-US" sz="20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43" y="966446"/>
            <a:ext cx="10270671" cy="577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542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403262"/>
            <a:ext cx="7729221" cy="400110"/>
          </a:xfrm>
          <a:prstGeom prst="rect">
            <a:avLst/>
          </a:prstGeom>
          <a:solidFill>
            <a:schemeClr val="bg1"/>
          </a:solidFill>
        </p:spPr>
        <p:txBody>
          <a:bodyPr wrap="square" rtlCol="0">
            <a:spAutoFit/>
          </a:bodyPr>
          <a:lstStyle/>
          <a:p>
            <a:r>
              <a:rPr lang="en-US" sz="2000" dirty="0" smtClean="0"/>
              <a:t>This is our </a:t>
            </a:r>
            <a:r>
              <a:rPr lang="en-US" sz="2000" dirty="0"/>
              <a:t> </a:t>
            </a:r>
            <a:r>
              <a:rPr lang="en-US" sz="2000" dirty="0" smtClean="0"/>
              <a:t>Third Game Uploaded on our website also known as SNAKE GAME.</a:t>
            </a:r>
            <a:endParaRPr lang="en-US" sz="2000"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15" y="1309348"/>
            <a:ext cx="9225643" cy="5189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0872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304448"/>
            <a:ext cx="8153764" cy="400110"/>
          </a:xfrm>
          <a:prstGeom prst="rect">
            <a:avLst/>
          </a:prstGeom>
          <a:solidFill>
            <a:schemeClr val="bg1"/>
          </a:solidFill>
        </p:spPr>
        <p:txBody>
          <a:bodyPr wrap="square" rtlCol="0">
            <a:spAutoFit/>
          </a:bodyPr>
          <a:lstStyle/>
          <a:p>
            <a:r>
              <a:rPr lang="en-US" sz="2000" dirty="0" smtClean="0"/>
              <a:t>This is our  Fourth Game Uploaded on our website also known as HANGMAN GAME.</a:t>
            </a:r>
            <a:endParaRPr lang="en-US" sz="2000" dirty="0"/>
          </a:p>
        </p:txBody>
      </p:sp>
      <p:pic>
        <p:nvPicPr>
          <p:cNvPr id="13315" name="Picture 3" descr="C:\Users\This pc\Pictures\Screenshots\Screenshot (5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79" y="995711"/>
            <a:ext cx="4694691" cy="5584704"/>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C:\Users\This pc\Pictures\Screenshots\Screenshot (5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7322" y="1032875"/>
            <a:ext cx="3813307" cy="55598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90032" y="2698155"/>
            <a:ext cx="1526380" cy="1169551"/>
          </a:xfrm>
          <a:prstGeom prst="rect">
            <a:avLst/>
          </a:prstGeom>
          <a:noFill/>
        </p:spPr>
        <p:txBody>
          <a:bodyPr wrap="none" rtlCol="0">
            <a:spAutoFit/>
          </a:bodyPr>
          <a:lstStyle/>
          <a:p>
            <a:r>
              <a:rPr lang="en-US" sz="7000" b="1" dirty="0" smtClean="0">
                <a:solidFill>
                  <a:srgbClr val="FF0000"/>
                </a:solidFill>
                <a:latin typeface="Calibri" pitchFamily="34" charset="0"/>
                <a:cs typeface="Calibri" pitchFamily="34" charset="0"/>
              </a:rPr>
              <a:t>&gt;&gt;&gt;</a:t>
            </a:r>
            <a:endParaRPr lang="en-US" sz="7000" b="1" dirty="0">
              <a:solidFill>
                <a:srgbClr val="FF0000"/>
              </a:solidFill>
              <a:latin typeface="Calibri" pitchFamily="34" charset="0"/>
              <a:cs typeface="Calibri" pitchFamily="34" charset="0"/>
            </a:endParaRPr>
          </a:p>
        </p:txBody>
      </p:sp>
    </p:spTree>
    <p:extLst>
      <p:ext uri="{BB962C8B-B14F-4D97-AF65-F5344CB8AC3E}">
        <p14:creationId xmlns:p14="http://schemas.microsoft.com/office/powerpoint/2010/main" val="792125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his pc\Pictures\Screenshots\Screenshot (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798" y="1630083"/>
            <a:ext cx="8447087" cy="47514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39520" y="325735"/>
            <a:ext cx="8879840" cy="646331"/>
          </a:xfrm>
          <a:prstGeom prst="rect">
            <a:avLst/>
          </a:prstGeom>
        </p:spPr>
        <p:txBody>
          <a:bodyPr wrap="square">
            <a:spAutoFit/>
          </a:bodyPr>
          <a:lstStyle/>
          <a:p>
            <a:r>
              <a:rPr lang="en-US" dirty="0" smtClean="0"/>
              <a:t>This is the footer with Quick links and Contact info. And have a button to Sign up activity and various social media links.</a:t>
            </a:r>
            <a:endParaRPr lang="en-US" dirty="0"/>
          </a:p>
        </p:txBody>
      </p:sp>
    </p:spTree>
    <p:extLst>
      <p:ext uri="{BB962C8B-B14F-4D97-AF65-F5344CB8AC3E}">
        <p14:creationId xmlns:p14="http://schemas.microsoft.com/office/powerpoint/2010/main" val="406399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This pc\Pictures\Screenshots\Screenshot (5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57" y="3508392"/>
            <a:ext cx="5491614" cy="308903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This pc\Pictures\Screenshots\Screenshot (5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531" y="163285"/>
            <a:ext cx="6066971" cy="341267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4307681" y="1175658"/>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ight Arrow 4"/>
          <p:cNvSpPr/>
          <p:nvPr/>
        </p:nvSpPr>
        <p:spPr>
          <a:xfrm rot="10800000">
            <a:off x="6124064" y="4750830"/>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extBox 1"/>
          <p:cNvSpPr txBox="1"/>
          <p:nvPr/>
        </p:nvSpPr>
        <p:spPr>
          <a:xfrm>
            <a:off x="614680" y="1412422"/>
            <a:ext cx="2575561" cy="923330"/>
          </a:xfrm>
          <a:prstGeom prst="rect">
            <a:avLst/>
          </a:prstGeom>
          <a:noFill/>
        </p:spPr>
        <p:txBody>
          <a:bodyPr wrap="square" rtlCol="0">
            <a:spAutoFit/>
          </a:bodyPr>
          <a:lstStyle/>
          <a:p>
            <a:r>
              <a:rPr lang="en-US" dirty="0" smtClean="0"/>
              <a:t>Main container made Responsive with respect to “ Moto G Phone ”</a:t>
            </a:r>
            <a:endParaRPr lang="en-US" dirty="0"/>
          </a:p>
        </p:txBody>
      </p:sp>
      <p:sp>
        <p:nvSpPr>
          <p:cNvPr id="7" name="TextBox 6"/>
          <p:cNvSpPr txBox="1"/>
          <p:nvPr/>
        </p:nvSpPr>
        <p:spPr>
          <a:xfrm>
            <a:off x="8507388" y="4427664"/>
            <a:ext cx="2575561" cy="1200329"/>
          </a:xfrm>
          <a:prstGeom prst="rect">
            <a:avLst/>
          </a:prstGeom>
          <a:noFill/>
        </p:spPr>
        <p:txBody>
          <a:bodyPr wrap="square" rtlCol="0">
            <a:spAutoFit/>
          </a:bodyPr>
          <a:lstStyle/>
          <a:p>
            <a:r>
              <a:rPr lang="en-US" dirty="0" smtClean="0"/>
              <a:t>Main container is also made Responsive with respect to “ I Pad ” or any Tablet size Screen.</a:t>
            </a:r>
            <a:endParaRPr lang="en-US" dirty="0"/>
          </a:p>
        </p:txBody>
      </p:sp>
    </p:spTree>
    <p:extLst>
      <p:ext uri="{BB962C8B-B14F-4D97-AF65-F5344CB8AC3E}">
        <p14:creationId xmlns:p14="http://schemas.microsoft.com/office/powerpoint/2010/main" val="4117428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his pc\Pictures\Screenshots\Screenshot (5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05" y="3374620"/>
            <a:ext cx="5688467" cy="31997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This pc\Pictures\Screenshots\Screenshot (5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866" y="163285"/>
            <a:ext cx="5937352" cy="333976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4307681" y="1175658"/>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6566467" y="4737737"/>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729980" y="4726529"/>
            <a:ext cx="2575561" cy="923330"/>
          </a:xfrm>
          <a:prstGeom prst="rect">
            <a:avLst/>
          </a:prstGeom>
          <a:noFill/>
        </p:spPr>
        <p:txBody>
          <a:bodyPr wrap="square" rtlCol="0">
            <a:spAutoFit/>
          </a:bodyPr>
          <a:lstStyle/>
          <a:p>
            <a:r>
              <a:rPr lang="en-US" dirty="0" smtClean="0"/>
              <a:t>Footer made Responsive with respect to “ Moto G Phone ”</a:t>
            </a:r>
            <a:endParaRPr lang="en-US" dirty="0"/>
          </a:p>
        </p:txBody>
      </p:sp>
      <p:sp>
        <p:nvSpPr>
          <p:cNvPr id="8" name="TextBox 7"/>
          <p:cNvSpPr txBox="1"/>
          <p:nvPr/>
        </p:nvSpPr>
        <p:spPr>
          <a:xfrm>
            <a:off x="751839" y="1187711"/>
            <a:ext cx="2575561" cy="1200329"/>
          </a:xfrm>
          <a:prstGeom prst="rect">
            <a:avLst/>
          </a:prstGeom>
          <a:noFill/>
        </p:spPr>
        <p:txBody>
          <a:bodyPr wrap="square" rtlCol="0">
            <a:spAutoFit/>
          </a:bodyPr>
          <a:lstStyle/>
          <a:p>
            <a:r>
              <a:rPr lang="en-US" dirty="0" smtClean="0"/>
              <a:t>Footer is also made Responsive with respect to “ I Pad ” or any Tablet size Screen.</a:t>
            </a:r>
            <a:endParaRPr lang="en-US" dirty="0"/>
          </a:p>
        </p:txBody>
      </p:sp>
    </p:spTree>
    <p:extLst>
      <p:ext uri="{BB962C8B-B14F-4D97-AF65-F5344CB8AC3E}">
        <p14:creationId xmlns:p14="http://schemas.microsoft.com/office/powerpoint/2010/main" val="21452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 xmlns:a16="http://schemas.microsoft.com/office/drawing/2014/main" id="{CF8E5B6B-0905-4B1E-B6D0-ED233F9FDFEB}"/>
              </a:ext>
            </a:extLst>
          </p:cNvPr>
          <p:cNvSpPr txBox="1"/>
          <p:nvPr/>
        </p:nvSpPr>
        <p:spPr>
          <a:xfrm>
            <a:off x="2024109" y="2396971"/>
            <a:ext cx="7865615" cy="369332"/>
          </a:xfrm>
          <a:prstGeom prst="rect">
            <a:avLst/>
          </a:prstGeom>
          <a:noFill/>
        </p:spPr>
        <p:txBody>
          <a:bodyPr wrap="square" rtlCol="0">
            <a:spAutoFit/>
          </a:bodyPr>
          <a:lstStyle/>
          <a:p>
            <a:endParaRPr lang="en-IN" dirty="0"/>
          </a:p>
        </p:txBody>
      </p:sp>
      <p:sp>
        <p:nvSpPr>
          <p:cNvPr id="6" name="TextBox 5">
            <a:extLst>
              <a:ext uri="{FF2B5EF4-FFF2-40B4-BE49-F238E27FC236}">
                <a16:creationId xmlns="" xmlns:a16="http://schemas.microsoft.com/office/drawing/2014/main" id="{FA70756F-56F3-4612-8C97-DE44E42A9FF7}"/>
              </a:ext>
            </a:extLst>
          </p:cNvPr>
          <p:cNvSpPr txBox="1"/>
          <p:nvPr/>
        </p:nvSpPr>
        <p:spPr>
          <a:xfrm>
            <a:off x="888656" y="2631435"/>
            <a:ext cx="8664040" cy="2308324"/>
          </a:xfrm>
          <a:prstGeom prst="rect">
            <a:avLst/>
          </a:prstGeom>
          <a:noFill/>
        </p:spPr>
        <p:txBody>
          <a:bodyPr wrap="square" rtlCol="0">
            <a:spAutoFit/>
          </a:bodyPr>
          <a:lstStyle/>
          <a:p>
            <a:pPr algn="just">
              <a:lnSpc>
                <a:spcPct val="150000"/>
              </a:lnSpc>
            </a:pPr>
            <a:r>
              <a:rPr lang="en-US" sz="2400" dirty="0">
                <a:latin typeface="Calibri" pitchFamily="34" charset="0"/>
                <a:cs typeface="Calibri" pitchFamily="34" charset="0"/>
              </a:rPr>
              <a:t>We are creating “A real-time Live Online Gaming website.” </a:t>
            </a:r>
            <a:endParaRPr lang="en-US" sz="2400" dirty="0" smtClean="0">
              <a:latin typeface="Calibri" pitchFamily="34" charset="0"/>
              <a:cs typeface="Calibri" pitchFamily="34" charset="0"/>
            </a:endParaRPr>
          </a:p>
          <a:p>
            <a:pPr algn="just">
              <a:lnSpc>
                <a:spcPct val="150000"/>
              </a:lnSpc>
            </a:pPr>
            <a:r>
              <a:rPr lang="en-US" sz="2400" dirty="0" smtClean="0">
                <a:latin typeface="Calibri" pitchFamily="34" charset="0"/>
                <a:cs typeface="Calibri" pitchFamily="34" charset="0"/>
              </a:rPr>
              <a:t>The </a:t>
            </a:r>
            <a:r>
              <a:rPr lang="en-US" sz="2400" dirty="0">
                <a:latin typeface="Calibri" pitchFamily="34" charset="0"/>
                <a:cs typeface="Calibri" pitchFamily="34" charset="0"/>
              </a:rPr>
              <a:t>problem statement is to propose a system that is meant to give more easiness to the users that they can easily access to the games. </a:t>
            </a:r>
            <a:endParaRPr lang="en-US" sz="2400" dirty="0" smtClean="0">
              <a:latin typeface="Calibri" pitchFamily="34" charset="0"/>
              <a:cs typeface="Calibri" pitchFamily="34" charset="0"/>
            </a:endParaRPr>
          </a:p>
          <a:p>
            <a:pPr algn="just">
              <a:lnSpc>
                <a:spcPct val="150000"/>
              </a:lnSpc>
            </a:pPr>
            <a:r>
              <a:rPr lang="en-US" sz="2400" dirty="0" smtClean="0">
                <a:latin typeface="Calibri" pitchFamily="34" charset="0"/>
                <a:cs typeface="Calibri" pitchFamily="34" charset="0"/>
              </a:rPr>
              <a:t>Also</a:t>
            </a:r>
            <a:r>
              <a:rPr lang="en-US" sz="2400" dirty="0">
                <a:latin typeface="Calibri" pitchFamily="34" charset="0"/>
                <a:cs typeface="Calibri" pitchFamily="34" charset="0"/>
              </a:rPr>
              <a:t>, to provide various games options for a user</a:t>
            </a:r>
            <a:endParaRPr lang="en-US" sz="2400" kern="800" dirty="0">
              <a:latin typeface="Calibri" pitchFamily="34" charset="0"/>
              <a:cs typeface="Calibri" pitchFamily="34" charset="0"/>
            </a:endParaRPr>
          </a:p>
        </p:txBody>
      </p:sp>
      <p:sp>
        <p:nvSpPr>
          <p:cNvPr id="7" name="Title 1">
            <a:extLst>
              <a:ext uri="{FF2B5EF4-FFF2-40B4-BE49-F238E27FC236}">
                <a16:creationId xmlns:a16="http://schemas.microsoft.com/office/drawing/2014/main" xmlns="" id="{42064CFD-C838-4650-819A-F53A3B2F122D}"/>
              </a:ext>
            </a:extLst>
          </p:cNvPr>
          <p:cNvSpPr txBox="1">
            <a:spLocks/>
          </p:cNvSpPr>
          <p:nvPr/>
        </p:nvSpPr>
        <p:spPr>
          <a:xfrm>
            <a:off x="-1330615" y="125813"/>
            <a:ext cx="9692640" cy="949414"/>
          </a:xfrm>
          <a:prstGeom prst="rect">
            <a:avLst/>
          </a:prstGeom>
          <a:effectLst>
            <a:outerShdw blurRad="50800" dist="38100" algn="l" rotWithShape="0">
              <a:prstClr val="black">
                <a:alpha val="40000"/>
              </a:prstClr>
            </a:outerShdw>
          </a:effectLst>
        </p:spPr>
        <p:txBody>
          <a:bodyPr vert="horz" lIns="91440" tIns="45720" rIns="91440" bIns="45720" rtlCol="0" anchor="b" anchorCtr="0">
            <a:norm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5400" b="1" cap="none" dirty="0" smtClean="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PROBLEM STATEMENT</a:t>
            </a:r>
            <a:endParaRPr lang="en-IN" sz="54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endParaRPr>
          </a:p>
        </p:txBody>
      </p:sp>
      <p:sp>
        <p:nvSpPr>
          <p:cNvPr id="8" name="Rectangle 7"/>
          <p:cNvSpPr/>
          <p:nvPr/>
        </p:nvSpPr>
        <p:spPr>
          <a:xfrm rot="21353644">
            <a:off x="3046756" y="1287541"/>
            <a:ext cx="5953672" cy="646331"/>
          </a:xfrm>
          <a:prstGeom prst="rect">
            <a:avLst/>
          </a:prstGeom>
          <a:noFill/>
        </p:spPr>
        <p:txBody>
          <a:bodyPr wrap="square" lIns="91440" tIns="45720" rIns="91440" bIns="45720">
            <a:spAutoFit/>
            <a:scene3d>
              <a:camera prst="obliqueBottomLef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3600" b="1" cap="all" spc="0" dirty="0" smtClean="0">
                <a:ln>
                  <a:solidFill>
                    <a:srgbClr val="FF0000"/>
                  </a:solidFill>
                </a:ln>
                <a:gradFill>
                  <a:gsLst>
                    <a:gs pos="0">
                      <a:srgbClr val="FF0000"/>
                    </a:gs>
                    <a:gs pos="30000">
                      <a:srgbClr val="66008F"/>
                    </a:gs>
                    <a:gs pos="64999">
                      <a:srgbClr val="BA0066"/>
                    </a:gs>
                    <a:gs pos="89999">
                      <a:srgbClr val="FF0000"/>
                    </a:gs>
                    <a:gs pos="100000">
                      <a:srgbClr val="FF8200"/>
                    </a:gs>
                  </a:gsLst>
                  <a:lin ang="5400000" scaled="0"/>
                </a:gradFill>
                <a:effectLst>
                  <a:outerShdw blurRad="19685" sx="1000" sy="1000" algn="tl" rotWithShape="0">
                    <a:schemeClr val="accent1">
                      <a:satMod val="130000"/>
                      <a:alpha val="0"/>
                    </a:schemeClr>
                  </a:outerShdw>
                  <a:reflection blurRad="6350" stA="22000" endPos="85000" dist="29997" dir="5400000" sy="-100000" algn="bl" rotWithShape="0"/>
                </a:effectLst>
              </a:rPr>
              <a:t>What are w</a:t>
            </a:r>
            <a:r>
              <a:rPr lang="en-US" sz="3600" b="1" cap="all" spc="0" dirty="0" smtClean="0">
                <a:ln>
                  <a:solidFill>
                    <a:srgbClr val="FF0000"/>
                  </a:solidFill>
                </a:ln>
                <a:gradFill>
                  <a:gsLst>
                    <a:gs pos="0">
                      <a:srgbClr val="FF0000"/>
                    </a:gs>
                    <a:gs pos="30000">
                      <a:srgbClr val="66008F"/>
                    </a:gs>
                    <a:gs pos="64999">
                      <a:srgbClr val="BA0066"/>
                    </a:gs>
                    <a:gs pos="89999">
                      <a:srgbClr val="FF0000"/>
                    </a:gs>
                    <a:gs pos="100000">
                      <a:srgbClr val="FF8200"/>
                    </a:gs>
                  </a:gsLst>
                  <a:lin ang="5400000" scaled="0"/>
                </a:gradFill>
                <a:effectLst>
                  <a:glow rad="63500">
                    <a:srgbClr val="FF0000">
                      <a:alpha val="40000"/>
                    </a:srgbClr>
                  </a:glow>
                  <a:outerShdw blurRad="19685" sx="1000" sy="1000" algn="tl" rotWithShape="0">
                    <a:schemeClr val="accent1">
                      <a:satMod val="130000"/>
                      <a:alpha val="0"/>
                    </a:schemeClr>
                  </a:outerShdw>
                  <a:reflection blurRad="6350" stA="22000" endPos="85000" dist="29997" dir="5400000" sy="-100000" algn="bl" rotWithShape="0"/>
                </a:effectLst>
              </a:rPr>
              <a:t>e</a:t>
            </a:r>
            <a:r>
              <a:rPr lang="en-US" sz="3600" b="1" cap="all" spc="0" dirty="0" smtClean="0">
                <a:ln>
                  <a:solidFill>
                    <a:srgbClr val="FF0000"/>
                  </a:solidFill>
                </a:ln>
                <a:gradFill>
                  <a:gsLst>
                    <a:gs pos="0">
                      <a:srgbClr val="FF0000"/>
                    </a:gs>
                    <a:gs pos="30000">
                      <a:srgbClr val="66008F"/>
                    </a:gs>
                    <a:gs pos="64999">
                      <a:srgbClr val="BA0066"/>
                    </a:gs>
                    <a:gs pos="89999">
                      <a:srgbClr val="FF0000"/>
                    </a:gs>
                    <a:gs pos="100000">
                      <a:srgbClr val="FF8200"/>
                    </a:gs>
                  </a:gsLst>
                  <a:lin ang="5400000" scaled="0"/>
                </a:gradFill>
                <a:effectLst>
                  <a:outerShdw blurRad="19685" sx="1000" sy="1000" algn="tl" rotWithShape="0">
                    <a:schemeClr val="accent1">
                      <a:satMod val="130000"/>
                      <a:alpha val="0"/>
                    </a:schemeClr>
                  </a:outerShdw>
                  <a:reflection blurRad="6350" stA="22000" endPos="85000" dist="29997" dir="5400000" sy="-100000" algn="bl" rotWithShape="0"/>
                </a:effectLst>
              </a:rPr>
              <a:t> creating</a:t>
            </a:r>
            <a:endParaRPr lang="en-US" sz="3600" b="1" cap="all" spc="0" dirty="0">
              <a:ln>
                <a:solidFill>
                  <a:srgbClr val="FF0000"/>
                </a:solidFill>
              </a:ln>
              <a:gradFill>
                <a:gsLst>
                  <a:gs pos="0">
                    <a:srgbClr val="FF0000"/>
                  </a:gs>
                  <a:gs pos="30000">
                    <a:srgbClr val="66008F"/>
                  </a:gs>
                  <a:gs pos="64999">
                    <a:srgbClr val="BA0066"/>
                  </a:gs>
                  <a:gs pos="89999">
                    <a:srgbClr val="FF0000"/>
                  </a:gs>
                  <a:gs pos="100000">
                    <a:srgbClr val="FF8200"/>
                  </a:gs>
                </a:gsLst>
                <a:lin ang="5400000" scaled="0"/>
              </a:gradFill>
              <a:effectLst>
                <a:outerShdw blurRad="19685" sx="1000" sy="1000" algn="tl" rotWithShape="0">
                  <a:schemeClr val="accent1">
                    <a:satMod val="130000"/>
                    <a:alpha val="0"/>
                  </a:schemeClr>
                </a:outerShdw>
                <a:reflection blurRad="6350" stA="22000" endPos="85000" dist="29997" dir="5400000" sy="-100000" algn="bl" rotWithShape="0"/>
              </a:effectLst>
            </a:endParaRPr>
          </a:p>
        </p:txBody>
      </p:sp>
      <p:pic>
        <p:nvPicPr>
          <p:cNvPr id="9" name="Picture 9" descr="C:\Users\This pc\Desktop\download.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87038">
            <a:off x="9666251" y="301379"/>
            <a:ext cx="1731254" cy="1731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200248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This pc\Pictures\Screenshots\Screenshot (5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884" y="937637"/>
            <a:ext cx="7116516" cy="40030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5120" y="274977"/>
            <a:ext cx="10932160" cy="646331"/>
          </a:xfrm>
          <a:prstGeom prst="rect">
            <a:avLst/>
          </a:prstGeom>
        </p:spPr>
        <p:txBody>
          <a:bodyPr wrap="square">
            <a:spAutoFit/>
          </a:bodyPr>
          <a:lstStyle/>
          <a:p>
            <a:r>
              <a:rPr lang="en-US" dirty="0">
                <a:latin typeface="Calibri" pitchFamily="34" charset="0"/>
                <a:cs typeface="Calibri" pitchFamily="34" charset="0"/>
              </a:rPr>
              <a:t>This is the Sign up activity with a logo Text icon on the top left corner also working as a home screen button on clicking it</a:t>
            </a:r>
            <a:r>
              <a:rPr lang="en-US" dirty="0" smtClean="0">
                <a:latin typeface="Calibri" pitchFamily="34" charset="0"/>
                <a:cs typeface="Calibri" pitchFamily="34" charset="0"/>
              </a:rPr>
              <a:t>.</a:t>
            </a:r>
            <a:endParaRPr lang="en-US" dirty="0">
              <a:latin typeface="Calibri" pitchFamily="34" charset="0"/>
              <a:cs typeface="Calibri" pitchFamily="34" charset="0"/>
            </a:endParaRPr>
          </a:p>
        </p:txBody>
      </p:sp>
      <p:sp>
        <p:nvSpPr>
          <p:cNvPr id="4" name="Rectangle 3"/>
          <p:cNvSpPr/>
          <p:nvPr/>
        </p:nvSpPr>
        <p:spPr>
          <a:xfrm>
            <a:off x="6471920" y="5497511"/>
            <a:ext cx="4998720" cy="707886"/>
          </a:xfrm>
          <a:prstGeom prst="rect">
            <a:avLst/>
          </a:prstGeom>
          <a:solidFill>
            <a:schemeClr val="bg1"/>
          </a:solidFill>
        </p:spPr>
        <p:txBody>
          <a:bodyPr wrap="square">
            <a:spAutoFit/>
          </a:bodyPr>
          <a:lstStyle/>
          <a:p>
            <a:r>
              <a:rPr lang="en-US" sz="2000" dirty="0">
                <a:latin typeface="Calibri" pitchFamily="34" charset="0"/>
                <a:cs typeface="Calibri" pitchFamily="34" charset="0"/>
              </a:rPr>
              <a:t>This is the Sign up activity </a:t>
            </a:r>
            <a:r>
              <a:rPr lang="en-US" sz="2000" dirty="0" smtClean="0">
                <a:latin typeface="Calibri" pitchFamily="34" charset="0"/>
                <a:cs typeface="Calibri" pitchFamily="34" charset="0"/>
              </a:rPr>
              <a:t> set responsive with reference to the MOTO G phone.</a:t>
            </a:r>
            <a:endParaRPr lang="en-US" sz="2000" dirty="0">
              <a:latin typeface="Calibri" pitchFamily="34" charset="0"/>
              <a:cs typeface="Calibri" pitchFamily="34" charset="0"/>
            </a:endParaRPr>
          </a:p>
        </p:txBody>
      </p:sp>
      <p:sp>
        <p:nvSpPr>
          <p:cNvPr id="5" name="Right Arrow 4"/>
          <p:cNvSpPr/>
          <p:nvPr/>
        </p:nvSpPr>
        <p:spPr>
          <a:xfrm rot="404650">
            <a:off x="3313228" y="748022"/>
            <a:ext cx="1104823"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4320757" y="5343550"/>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20" y="1261607"/>
            <a:ext cx="3269525" cy="525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8824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120" y="291306"/>
            <a:ext cx="10932160" cy="646331"/>
          </a:xfrm>
          <a:prstGeom prst="rect">
            <a:avLst/>
          </a:prstGeom>
        </p:spPr>
        <p:txBody>
          <a:bodyPr wrap="square">
            <a:spAutoFit/>
          </a:bodyPr>
          <a:lstStyle/>
          <a:p>
            <a:r>
              <a:rPr lang="en-US" dirty="0">
                <a:latin typeface="Calibri" pitchFamily="34" charset="0"/>
                <a:cs typeface="Calibri" pitchFamily="34" charset="0"/>
              </a:rPr>
              <a:t>This is </a:t>
            </a:r>
            <a:r>
              <a:rPr lang="en-US" dirty="0" smtClean="0">
                <a:latin typeface="Calibri" pitchFamily="34" charset="0"/>
                <a:cs typeface="Calibri" pitchFamily="34" charset="0"/>
              </a:rPr>
              <a:t>the about activity describing about us , our privacy Policy, and also about our team  </a:t>
            </a:r>
            <a:r>
              <a:rPr lang="en-US" dirty="0">
                <a:latin typeface="Calibri" pitchFamily="34" charset="0"/>
                <a:cs typeface="Calibri" pitchFamily="34" charset="0"/>
              </a:rPr>
              <a:t>with a logo Text icon on the top left corner also working as a home screen button on clicking </a:t>
            </a:r>
            <a:r>
              <a:rPr lang="en-US" dirty="0" smtClean="0">
                <a:latin typeface="Calibri" pitchFamily="34" charset="0"/>
                <a:cs typeface="Calibri" pitchFamily="34" charset="0"/>
              </a:rPr>
              <a:t>.</a:t>
            </a:r>
            <a:endParaRPr lang="en-US" dirty="0">
              <a:latin typeface="Calibri" pitchFamily="34" charset="0"/>
              <a:cs typeface="Calibri" pitchFamily="34" charset="0"/>
            </a:endParaRPr>
          </a:p>
        </p:txBody>
      </p:sp>
      <p:sp>
        <p:nvSpPr>
          <p:cNvPr id="4" name="Rectangle 3"/>
          <p:cNvSpPr/>
          <p:nvPr/>
        </p:nvSpPr>
        <p:spPr>
          <a:xfrm>
            <a:off x="6471920" y="5497511"/>
            <a:ext cx="4998720" cy="707886"/>
          </a:xfrm>
          <a:prstGeom prst="rect">
            <a:avLst/>
          </a:prstGeom>
          <a:solidFill>
            <a:schemeClr val="bg1"/>
          </a:solidFill>
        </p:spPr>
        <p:txBody>
          <a:bodyPr wrap="square">
            <a:spAutoFit/>
          </a:bodyPr>
          <a:lstStyle/>
          <a:p>
            <a:r>
              <a:rPr lang="en-US" sz="2000" dirty="0">
                <a:latin typeface="Calibri" pitchFamily="34" charset="0"/>
                <a:cs typeface="Calibri" pitchFamily="34" charset="0"/>
              </a:rPr>
              <a:t>This is the </a:t>
            </a:r>
            <a:r>
              <a:rPr lang="en-US" sz="2000" dirty="0" smtClean="0">
                <a:latin typeface="Calibri" pitchFamily="34" charset="0"/>
                <a:cs typeface="Calibri" pitchFamily="34" charset="0"/>
              </a:rPr>
              <a:t>about </a:t>
            </a:r>
            <a:r>
              <a:rPr lang="en-US" sz="2000" dirty="0">
                <a:latin typeface="Calibri" pitchFamily="34" charset="0"/>
                <a:cs typeface="Calibri" pitchFamily="34" charset="0"/>
              </a:rPr>
              <a:t>activity  set responsive with reference to the MOTO G phone.</a:t>
            </a:r>
            <a:endParaRPr lang="en-US" sz="2000" dirty="0">
              <a:latin typeface="Calibri" pitchFamily="34" charset="0"/>
              <a:cs typeface="Calibri" pitchFamily="34" charset="0"/>
            </a:endParaRPr>
          </a:p>
        </p:txBody>
      </p:sp>
      <p:sp>
        <p:nvSpPr>
          <p:cNvPr id="5" name="Right Arrow 4"/>
          <p:cNvSpPr/>
          <p:nvPr/>
        </p:nvSpPr>
        <p:spPr>
          <a:xfrm rot="404650">
            <a:off x="3535513" y="955123"/>
            <a:ext cx="1104823"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4320757" y="5343550"/>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8194" name="Picture 2" descr="C:\Users\This pc\Pictures\Screenshots\Screenshot (5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482" y="937637"/>
            <a:ext cx="6951502" cy="391022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This pc\Pictures\Screenshots\Screenshot (5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20" y="1366430"/>
            <a:ext cx="3382251" cy="5326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2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This pc\Pictures\Screenshots\Screenshot (5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6" y="3369764"/>
            <a:ext cx="6061607" cy="340965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This pc\Pictures\Screenshots\Screenshot (5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923" y="70230"/>
            <a:ext cx="6000174" cy="3375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627650" y="4240211"/>
            <a:ext cx="4998720" cy="707886"/>
          </a:xfrm>
          <a:prstGeom prst="rect">
            <a:avLst/>
          </a:prstGeom>
          <a:solidFill>
            <a:schemeClr val="bg1"/>
          </a:solidFill>
        </p:spPr>
        <p:txBody>
          <a:bodyPr wrap="square">
            <a:spAutoFit/>
          </a:bodyPr>
          <a:lstStyle/>
          <a:p>
            <a:r>
              <a:rPr lang="en-US" sz="2000" dirty="0">
                <a:latin typeface="Calibri" pitchFamily="34" charset="0"/>
                <a:cs typeface="Calibri" pitchFamily="34" charset="0"/>
              </a:rPr>
              <a:t>This </a:t>
            </a:r>
            <a:r>
              <a:rPr lang="en-US" sz="2000" dirty="0" smtClean="0">
                <a:latin typeface="Calibri" pitchFamily="34" charset="0"/>
                <a:cs typeface="Calibri" pitchFamily="34" charset="0"/>
              </a:rPr>
              <a:t>is about us section and the privacy policy section </a:t>
            </a:r>
            <a:r>
              <a:rPr lang="en-US" sz="2000" dirty="0">
                <a:latin typeface="Calibri" pitchFamily="34" charset="0"/>
                <a:cs typeface="Calibri" pitchFamily="34" charset="0"/>
              </a:rPr>
              <a:t>of </a:t>
            </a:r>
            <a:r>
              <a:rPr lang="en-US" sz="2000" dirty="0" smtClean="0">
                <a:latin typeface="Calibri" pitchFamily="34" charset="0"/>
                <a:cs typeface="Calibri" pitchFamily="34" charset="0"/>
              </a:rPr>
              <a:t>our Gaming website .</a:t>
            </a:r>
            <a:endParaRPr lang="en-US" sz="2000" dirty="0">
              <a:latin typeface="Calibri" pitchFamily="34" charset="0"/>
              <a:cs typeface="Calibri" pitchFamily="34" charset="0"/>
            </a:endParaRPr>
          </a:p>
        </p:txBody>
      </p:sp>
      <p:sp>
        <p:nvSpPr>
          <p:cNvPr id="7" name="Right Arrow 6"/>
          <p:cNvSpPr/>
          <p:nvPr/>
        </p:nvSpPr>
        <p:spPr>
          <a:xfrm rot="10800000">
            <a:off x="6933327" y="5281297"/>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p:cNvSpPr/>
          <p:nvPr/>
        </p:nvSpPr>
        <p:spPr>
          <a:xfrm>
            <a:off x="596759" y="712232"/>
            <a:ext cx="4998720" cy="1015663"/>
          </a:xfrm>
          <a:prstGeom prst="rect">
            <a:avLst/>
          </a:prstGeom>
          <a:solidFill>
            <a:schemeClr val="bg1"/>
          </a:solidFill>
        </p:spPr>
        <p:txBody>
          <a:bodyPr wrap="square">
            <a:spAutoFit/>
          </a:bodyPr>
          <a:lstStyle/>
          <a:p>
            <a:r>
              <a:rPr lang="en-US" sz="2000" dirty="0">
                <a:latin typeface="Calibri" pitchFamily="34" charset="0"/>
                <a:cs typeface="Calibri" pitchFamily="34" charset="0"/>
              </a:rPr>
              <a:t>This </a:t>
            </a:r>
            <a:r>
              <a:rPr lang="en-US" sz="2000" dirty="0" smtClean="0">
                <a:latin typeface="Calibri" pitchFamily="34" charset="0"/>
                <a:cs typeface="Calibri" pitchFamily="34" charset="0"/>
              </a:rPr>
              <a:t>is Our Team section and these image icons also work as the link to our </a:t>
            </a:r>
            <a:r>
              <a:rPr lang="en-US" sz="2000" dirty="0" err="1" smtClean="0">
                <a:latin typeface="Calibri" pitchFamily="34" charset="0"/>
                <a:cs typeface="Calibri" pitchFamily="34" charset="0"/>
              </a:rPr>
              <a:t>GitHub</a:t>
            </a:r>
            <a:r>
              <a:rPr lang="en-US" sz="2000" dirty="0" smtClean="0">
                <a:latin typeface="Calibri" pitchFamily="34" charset="0"/>
                <a:cs typeface="Calibri" pitchFamily="34" charset="0"/>
              </a:rPr>
              <a:t> Profiles.</a:t>
            </a:r>
            <a:endParaRPr lang="en-US" sz="2000" dirty="0">
              <a:latin typeface="Calibri" pitchFamily="34" charset="0"/>
              <a:cs typeface="Calibri" pitchFamily="34" charset="0"/>
            </a:endParaRPr>
          </a:p>
        </p:txBody>
      </p:sp>
      <p:sp>
        <p:nvSpPr>
          <p:cNvPr id="9" name="Right Arrow 8"/>
          <p:cNvSpPr/>
          <p:nvPr/>
        </p:nvSpPr>
        <p:spPr>
          <a:xfrm>
            <a:off x="2611699" y="2184311"/>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151973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This pc\Pictures\Screenshots\Screenshot (5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032" y="244929"/>
            <a:ext cx="7257547" cy="40823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1889" y="168796"/>
            <a:ext cx="4468084" cy="1323439"/>
          </a:xfrm>
          <a:prstGeom prst="rect">
            <a:avLst/>
          </a:prstGeom>
          <a:solidFill>
            <a:schemeClr val="bg1"/>
          </a:solidFill>
        </p:spPr>
        <p:txBody>
          <a:bodyPr wrap="square">
            <a:spAutoFit/>
          </a:bodyPr>
          <a:lstStyle/>
          <a:p>
            <a:r>
              <a:rPr lang="en-US" sz="2000" dirty="0">
                <a:latin typeface="Calibri" pitchFamily="34" charset="0"/>
                <a:cs typeface="Calibri" pitchFamily="34" charset="0"/>
              </a:rPr>
              <a:t>This </a:t>
            </a:r>
            <a:r>
              <a:rPr lang="en-US" sz="2000" dirty="0" smtClean="0">
                <a:latin typeface="Calibri" pitchFamily="34" charset="0"/>
                <a:cs typeface="Calibri" pitchFamily="34" charset="0"/>
              </a:rPr>
              <a:t>is 2</a:t>
            </a:r>
            <a:r>
              <a:rPr lang="en-US" sz="2000" baseline="30000" dirty="0" smtClean="0">
                <a:latin typeface="Calibri" pitchFamily="34" charset="0"/>
                <a:cs typeface="Calibri" pitchFamily="34" charset="0"/>
              </a:rPr>
              <a:t>nd</a:t>
            </a:r>
            <a:r>
              <a:rPr lang="en-US" sz="2000" dirty="0" smtClean="0">
                <a:latin typeface="Calibri" pitchFamily="34" charset="0"/>
                <a:cs typeface="Calibri" pitchFamily="34" charset="0"/>
              </a:rPr>
              <a:t> part of our privacy policy section and also contains the Disclaimer of our website and the Footer with all social links. </a:t>
            </a:r>
            <a:endParaRPr lang="en-US" sz="2000" dirty="0">
              <a:latin typeface="Calibri" pitchFamily="34" charset="0"/>
              <a:cs typeface="Calibri" pitchFamily="34" charset="0"/>
            </a:endParaRPr>
          </a:p>
        </p:txBody>
      </p:sp>
      <p:sp>
        <p:nvSpPr>
          <p:cNvPr id="4" name="Right Arrow 3"/>
          <p:cNvSpPr/>
          <p:nvPr/>
        </p:nvSpPr>
        <p:spPr>
          <a:xfrm rot="10800000">
            <a:off x="5088268" y="5338749"/>
            <a:ext cx="1471640" cy="473530"/>
          </a:xfrm>
          <a:prstGeom prst="rightArrow">
            <a:avLst>
              <a:gd name="adj1" fmla="val 50000"/>
              <a:gd name="adj2" fmla="val 9137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1" y="1655525"/>
            <a:ext cx="3410858" cy="5209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331527" y="4975349"/>
            <a:ext cx="4033159" cy="707886"/>
          </a:xfrm>
          <a:prstGeom prst="rect">
            <a:avLst/>
          </a:prstGeom>
          <a:solidFill>
            <a:schemeClr val="bg1"/>
          </a:solidFill>
        </p:spPr>
        <p:txBody>
          <a:bodyPr wrap="square">
            <a:spAutoFit/>
          </a:bodyPr>
          <a:lstStyle/>
          <a:p>
            <a:r>
              <a:rPr lang="en-US" sz="2000" dirty="0" smtClean="0">
                <a:latin typeface="Calibri" pitchFamily="34" charset="0"/>
                <a:cs typeface="Calibri" pitchFamily="34" charset="0"/>
              </a:rPr>
              <a:t>Responsive view of our website’s </a:t>
            </a:r>
            <a:r>
              <a:rPr lang="en-US" sz="2000" dirty="0">
                <a:latin typeface="Calibri" pitchFamily="34" charset="0"/>
                <a:cs typeface="Calibri" pitchFamily="34" charset="0"/>
              </a:rPr>
              <a:t>2</a:t>
            </a:r>
            <a:r>
              <a:rPr lang="en-US" sz="2000" baseline="30000" dirty="0">
                <a:latin typeface="Calibri" pitchFamily="34" charset="0"/>
                <a:cs typeface="Calibri" pitchFamily="34" charset="0"/>
              </a:rPr>
              <a:t>nd</a:t>
            </a:r>
            <a:r>
              <a:rPr lang="en-US" sz="2000" dirty="0">
                <a:latin typeface="Calibri" pitchFamily="34" charset="0"/>
                <a:cs typeface="Calibri" pitchFamily="34" charset="0"/>
              </a:rPr>
              <a:t> part of our privacy policy </a:t>
            </a:r>
            <a:r>
              <a:rPr lang="en-US" sz="2000" dirty="0" smtClean="0">
                <a:latin typeface="Calibri" pitchFamily="34" charset="0"/>
                <a:cs typeface="Calibri" pitchFamily="34" charset="0"/>
              </a:rPr>
              <a:t>section.</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2100756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514" y="988816"/>
            <a:ext cx="10940143" cy="4062651"/>
          </a:xfrm>
          <a:prstGeom prst="rect">
            <a:avLst/>
          </a:prstGeom>
        </p:spPr>
        <p:txBody>
          <a:bodyPr wrap="square">
            <a:spAutoFit/>
          </a:bodyPr>
          <a:lstStyle/>
          <a:p>
            <a:pPr>
              <a:lnSpc>
                <a:spcPct val="150000"/>
              </a:lnSpc>
            </a:pPr>
            <a:r>
              <a:rPr lang="en-US" sz="2800" b="1" dirty="0">
                <a:latin typeface="Century Gothic" pitchFamily="34" charset="0"/>
                <a:ea typeface="Verdana" pitchFamily="34" charset="0"/>
              </a:rPr>
              <a:t>Link for the code: </a:t>
            </a:r>
            <a:r>
              <a:rPr lang="en-IN" sz="2800" dirty="0">
                <a:latin typeface="Century Gothic" pitchFamily="34" charset="0"/>
                <a:ea typeface="Verdana" pitchFamily="34" charset="0"/>
              </a:rPr>
              <a:t/>
            </a:r>
            <a:br>
              <a:rPr lang="en-IN" sz="2800" dirty="0">
                <a:latin typeface="Century Gothic" pitchFamily="34" charset="0"/>
                <a:ea typeface="Verdana" pitchFamily="34" charset="0"/>
              </a:rPr>
            </a:br>
            <a:r>
              <a:rPr lang="en-US" sz="2800" u="sng" dirty="0">
                <a:latin typeface="Century Gothic" pitchFamily="34" charset="0"/>
                <a:ea typeface="Verdana" pitchFamily="34" charset="0"/>
              </a:rPr>
              <a:t>https://</a:t>
            </a:r>
            <a:r>
              <a:rPr lang="en-US" sz="2800" u="sng" dirty="0" smtClean="0">
                <a:latin typeface="Century Gothic" pitchFamily="34" charset="0"/>
                <a:ea typeface="Verdana" pitchFamily="34" charset="0"/>
              </a:rPr>
              <a:t>github.com/manishgautam30/GamingZone</a:t>
            </a:r>
          </a:p>
          <a:p>
            <a:pPr>
              <a:lnSpc>
                <a:spcPct val="150000"/>
              </a:lnSpc>
            </a:pPr>
            <a:r>
              <a:rPr lang="en-US" sz="2800" u="sng" dirty="0">
                <a:latin typeface="Century Gothic" pitchFamily="34" charset="0"/>
                <a:ea typeface="Verdana" pitchFamily="34" charset="0"/>
              </a:rPr>
              <a:t/>
            </a:r>
            <a:br>
              <a:rPr lang="en-US" sz="2800" u="sng" dirty="0">
                <a:latin typeface="Century Gothic" pitchFamily="34" charset="0"/>
                <a:ea typeface="Verdana" pitchFamily="34" charset="0"/>
              </a:rPr>
            </a:br>
            <a:r>
              <a:rPr lang="en-US" sz="2800" b="1" dirty="0">
                <a:latin typeface="Century Gothic" pitchFamily="34" charset="0"/>
                <a:ea typeface="Verdana" pitchFamily="34" charset="0"/>
              </a:rPr>
              <a:t>Link for the Portfolio-Site:</a:t>
            </a:r>
            <a:r>
              <a:rPr lang="en-IN" sz="2800" dirty="0">
                <a:latin typeface="Century Gothic" pitchFamily="34" charset="0"/>
                <a:ea typeface="Verdana" pitchFamily="34" charset="0"/>
              </a:rPr>
              <a:t/>
            </a:r>
            <a:br>
              <a:rPr lang="en-IN" sz="2800" dirty="0">
                <a:latin typeface="Century Gothic" pitchFamily="34" charset="0"/>
                <a:ea typeface="Verdana" pitchFamily="34" charset="0"/>
              </a:rPr>
            </a:br>
            <a:r>
              <a:rPr lang="en-US" sz="2800" u="sng" dirty="0">
                <a:latin typeface="Century Gothic" pitchFamily="34" charset="0"/>
                <a:ea typeface="Verdana" pitchFamily="34" charset="0"/>
              </a:rPr>
              <a:t>https</a:t>
            </a:r>
            <a:r>
              <a:rPr lang="en-US" sz="2800" u="sng" dirty="0" smtClean="0">
                <a:latin typeface="Century Gothic" pitchFamily="34" charset="0"/>
                <a:ea typeface="Verdana" pitchFamily="34" charset="0"/>
              </a:rPr>
              <a:t>://manishgautam30.github.io/GamingZone</a:t>
            </a:r>
          </a:p>
          <a:p>
            <a:pPr>
              <a:lnSpc>
                <a:spcPct val="150000"/>
              </a:lnSpc>
            </a:pPr>
            <a:endParaRPr lang="en-IN" sz="3200" dirty="0">
              <a:latin typeface="Century Gothic" pitchFamily="34" charset="0"/>
              <a:ea typeface="Verdana" pitchFamily="34" charset="0"/>
            </a:endParaRPr>
          </a:p>
        </p:txBody>
      </p:sp>
    </p:spTree>
    <p:extLst>
      <p:ext uri="{BB962C8B-B14F-4D97-AF65-F5344CB8AC3E}">
        <p14:creationId xmlns:p14="http://schemas.microsoft.com/office/powerpoint/2010/main" val="4244250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6880" y="2411577"/>
            <a:ext cx="8380628" cy="1862048"/>
          </a:xfrm>
          <a:prstGeom prst="rect">
            <a:avLst/>
          </a:prstGeom>
        </p:spPr>
        <p:txBody>
          <a:bodyPr wrap="none">
            <a:spAutoFit/>
          </a:bodyPr>
          <a:lstStyle/>
          <a:p>
            <a:r>
              <a:rPr lang="en-IN" sz="11500" dirty="0">
                <a:solidFill>
                  <a:srgbClr val="FF0000"/>
                </a:solidFill>
                <a:latin typeface="Century" pitchFamily="18" charset="0"/>
              </a:rPr>
              <a:t> Thank You!</a:t>
            </a:r>
            <a:endParaRPr lang="en-US" sz="11500" dirty="0">
              <a:latin typeface="Century" pitchFamily="18" charset="0"/>
            </a:endParaRPr>
          </a:p>
        </p:txBody>
      </p:sp>
    </p:spTree>
    <p:extLst>
      <p:ext uri="{BB962C8B-B14F-4D97-AF65-F5344CB8AC3E}">
        <p14:creationId xmlns:p14="http://schemas.microsoft.com/office/powerpoint/2010/main" val="47790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9B709EF9-82EA-41B8-82EF-A0FA14399069}"/>
              </a:ext>
            </a:extLst>
          </p:cNvPr>
          <p:cNvSpPr txBox="1">
            <a:spLocks/>
          </p:cNvSpPr>
          <p:nvPr/>
        </p:nvSpPr>
        <p:spPr>
          <a:xfrm>
            <a:off x="955554" y="697687"/>
            <a:ext cx="6159146" cy="1010598"/>
          </a:xfrm>
          <a:prstGeom prst="rect">
            <a:avLst/>
          </a:prstGeom>
        </p:spPr>
        <p:txBody>
          <a:bodyPr>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000" b="1" cap="none" dirty="0" smtClean="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What is the Idea ?</a:t>
            </a:r>
            <a:endParaRPr lang="en-IN" sz="60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endParaRPr>
          </a:p>
        </p:txBody>
      </p:sp>
      <p:sp>
        <p:nvSpPr>
          <p:cNvPr id="7" name="Content Placeholder 2">
            <a:extLst>
              <a:ext uri="{FF2B5EF4-FFF2-40B4-BE49-F238E27FC236}">
                <a16:creationId xmlns:a16="http://schemas.microsoft.com/office/drawing/2014/main" xmlns="" id="{AE70D742-5670-4AD7-B925-3D488F3E8B7C}"/>
              </a:ext>
            </a:extLst>
          </p:cNvPr>
          <p:cNvSpPr txBox="1">
            <a:spLocks/>
          </p:cNvSpPr>
          <p:nvPr/>
        </p:nvSpPr>
        <p:spPr>
          <a:xfrm>
            <a:off x="563880" y="2225282"/>
            <a:ext cx="10012680" cy="4099315"/>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just">
              <a:lnSpc>
                <a:spcPct val="160000"/>
              </a:lnSpc>
              <a:buNone/>
            </a:pPr>
            <a:r>
              <a:rPr lang="en-US" sz="2400" dirty="0"/>
              <a:t>In today’s era, we all are aware of our daily changing requirements and the need to entertain as in this world of full of tasks and </a:t>
            </a:r>
            <a:r>
              <a:rPr lang="en-US" sz="2400" dirty="0" smtClean="0"/>
              <a:t>jobs.</a:t>
            </a:r>
          </a:p>
          <a:p>
            <a:pPr marL="0" indent="0" algn="just">
              <a:lnSpc>
                <a:spcPct val="160000"/>
              </a:lnSpc>
              <a:buNone/>
            </a:pPr>
            <a:r>
              <a:rPr lang="en-US" sz="2400" dirty="0" smtClean="0"/>
              <a:t>Online </a:t>
            </a:r>
            <a:r>
              <a:rPr lang="en-US" sz="2400" dirty="0"/>
              <a:t>Gaming via this interface make us elevate from being digitally literate to digitally fluent, collaborate using appropriate virtual tools and system and that are cost-effective and environment friendly too. So, putting our efforts into this application, we are going to create “GamingZone”. </a:t>
            </a:r>
            <a:endParaRPr lang="en-IN" sz="2400" dirty="0">
              <a:latin typeface="Calibri" pitchFamily="34" charset="0"/>
              <a:cs typeface="Calibri" pitchFamily="34" charset="0"/>
            </a:endParaRPr>
          </a:p>
        </p:txBody>
      </p:sp>
      <p:pic>
        <p:nvPicPr>
          <p:cNvPr id="8" name="Picture 2" descr="C:\Users\This pc\Downloads\kisspng-vector-graphics-idea-illustration-invention-incand-95-lightbulb-brain-clipart-light-bulb-idea-cli-5c009d7b02a464.55183037154354418701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77600">
            <a:off x="9779019" y="432408"/>
            <a:ext cx="1942412" cy="1541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6770547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xmlns="" id="{F701E2FB-9D83-4794-A93F-444304264D4D}"/>
              </a:ext>
            </a:extLst>
          </p:cNvPr>
          <p:cNvSpPr txBox="1">
            <a:spLocks/>
          </p:cNvSpPr>
          <p:nvPr/>
        </p:nvSpPr>
        <p:spPr>
          <a:xfrm>
            <a:off x="615733" y="122555"/>
            <a:ext cx="7613867" cy="1325562"/>
          </a:xfrm>
          <a:prstGeom prst="rect">
            <a:avLst/>
          </a:prstGeom>
        </p:spPr>
        <p:txBody>
          <a:bodyPr>
            <a:normAutofit fontScale="92500"/>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600" b="1" cap="none" dirty="0" smtClean="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Motivation Behind.…</a:t>
            </a:r>
            <a:endParaRPr lang="en-IN" sz="66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endParaRPr>
          </a:p>
        </p:txBody>
      </p:sp>
      <p:sp>
        <p:nvSpPr>
          <p:cNvPr id="7" name="Content Placeholder 2">
            <a:extLst>
              <a:ext uri="{FF2B5EF4-FFF2-40B4-BE49-F238E27FC236}">
                <a16:creationId xmlns:a16="http://schemas.microsoft.com/office/drawing/2014/main" xmlns="" id="{1C1F4844-7EB8-4377-B992-4B1792B7C189}"/>
              </a:ext>
            </a:extLst>
          </p:cNvPr>
          <p:cNvSpPr txBox="1">
            <a:spLocks/>
          </p:cNvSpPr>
          <p:nvPr/>
        </p:nvSpPr>
        <p:spPr>
          <a:xfrm>
            <a:off x="524293" y="1234757"/>
            <a:ext cx="10177145" cy="3474720"/>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just">
              <a:lnSpc>
                <a:spcPct val="150000"/>
              </a:lnSpc>
              <a:buNone/>
            </a:pPr>
            <a:r>
              <a:rPr lang="en-US" sz="2400" dirty="0"/>
              <a:t>Gaming gives relaxation and enjoyment to every user. In this busy world, gaming is the solution to release the depression and tension. Social networking with gaming is a nice combo for any user who feels relaxed in playing games. The requirements specified in this document will be used for designing all the aspects and components of the game. The document will be updated as the requirements grow and change over the design and development process. </a:t>
            </a:r>
            <a:endParaRPr lang="en-IN" sz="2400" dirty="0">
              <a:latin typeface="Calibri" pitchFamily="34" charset="0"/>
              <a:cs typeface="Calibri" pitchFamily="34" charset="0"/>
            </a:endParaRPr>
          </a:p>
        </p:txBody>
      </p:sp>
      <p:sp>
        <p:nvSpPr>
          <p:cNvPr id="8" name="AutoShape 2" descr="Motivation: a driving force for learning engagement | KnowledgeO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3" descr="C:\Users\This pc\Desktop\motivation_oct20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00999">
            <a:off x="8443612" y="4341272"/>
            <a:ext cx="2804160" cy="1647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17558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4178385-583D-49D2-B1E6-976EE8CBD744}"/>
              </a:ext>
            </a:extLst>
          </p:cNvPr>
          <p:cNvSpPr>
            <a:spLocks noGrp="1"/>
          </p:cNvSpPr>
          <p:nvPr>
            <p:ph type="title"/>
          </p:nvPr>
        </p:nvSpPr>
        <p:spPr>
          <a:xfrm>
            <a:off x="1261872" y="552191"/>
            <a:ext cx="9418320" cy="1240299"/>
          </a:xfrm>
        </p:spPr>
        <p:txBody>
          <a:bodyPr>
            <a:normAutofit/>
          </a:bodyPr>
          <a:lstStyle/>
          <a:p>
            <a:r>
              <a:rPr lang="en-IN" sz="5000" b="1" cap="none" dirty="0" smtClean="0">
                <a:solidFill>
                  <a:srgbClr val="00B0F0"/>
                </a:solidFill>
                <a:effectLst>
                  <a:outerShdw blurRad="38100" dist="38100" dir="2700000" algn="tl">
                    <a:srgbClr val="000000">
                      <a:alpha val="43137"/>
                    </a:srgbClr>
                  </a:outerShdw>
                </a:effectLst>
              </a:rPr>
              <a:t>Technologies Used </a:t>
            </a:r>
            <a:endParaRPr lang="en-IN" sz="5000" b="1" cap="none"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 xmlns:a16="http://schemas.microsoft.com/office/drawing/2014/main" id="{FC183276-9EA9-49E9-BB8C-8DF605E20724}"/>
              </a:ext>
            </a:extLst>
          </p:cNvPr>
          <p:cNvSpPr>
            <a:spLocks noGrp="1"/>
          </p:cNvSpPr>
          <p:nvPr>
            <p:ph type="body" idx="1"/>
          </p:nvPr>
        </p:nvSpPr>
        <p:spPr>
          <a:xfrm>
            <a:off x="835152" y="2118360"/>
            <a:ext cx="8994936" cy="2662399"/>
          </a:xfrm>
        </p:spPr>
        <p:txBody>
          <a:bodyPr>
            <a:normAutofit fontScale="92500" lnSpcReduction="20000"/>
          </a:bodyPr>
          <a:lstStyle/>
          <a:p>
            <a:r>
              <a:rPr lang="en-US" sz="2200" dirty="0">
                <a:solidFill>
                  <a:schemeClr val="tx1"/>
                </a:solidFill>
                <a:effectLst>
                  <a:outerShdw blurRad="38100" dist="38100" dir="2700000" algn="tl">
                    <a:srgbClr val="000000">
                      <a:alpha val="43137"/>
                    </a:srgbClr>
                  </a:outerShdw>
                </a:effectLst>
                <a:latin typeface="Calibri" pitchFamily="34" charset="0"/>
                <a:cs typeface="Calibri" pitchFamily="34" charset="0"/>
              </a:rPr>
              <a:t>For the completion of the </a:t>
            </a:r>
            <a:r>
              <a:rPr lang="en-US" sz="2200" dirty="0" smtClean="0">
                <a:solidFill>
                  <a:schemeClr val="tx1"/>
                </a:solidFill>
                <a:effectLst>
                  <a:outerShdw blurRad="38100" dist="38100" dir="2700000" algn="tl">
                    <a:srgbClr val="000000">
                      <a:alpha val="43137"/>
                    </a:srgbClr>
                  </a:outerShdw>
                </a:effectLst>
                <a:latin typeface="Calibri" pitchFamily="34" charset="0"/>
                <a:cs typeface="Calibri" pitchFamily="34" charset="0"/>
              </a:rPr>
              <a:t>task </a:t>
            </a:r>
            <a:r>
              <a:rPr lang="en-US" sz="2200" dirty="0">
                <a:solidFill>
                  <a:schemeClr val="tx1"/>
                </a:solidFill>
                <a:effectLst>
                  <a:outerShdw blurRad="38100" dist="38100" dir="2700000" algn="tl">
                    <a:srgbClr val="000000">
                      <a:alpha val="43137"/>
                    </a:srgbClr>
                  </a:outerShdw>
                </a:effectLst>
                <a:latin typeface="Calibri" pitchFamily="34" charset="0"/>
                <a:cs typeface="Calibri" pitchFamily="34" charset="0"/>
              </a:rPr>
              <a:t>the following </a:t>
            </a:r>
            <a:r>
              <a:rPr lang="en-US" sz="2200" dirty="0" smtClean="0">
                <a:solidFill>
                  <a:schemeClr val="tx1"/>
                </a:solidFill>
                <a:effectLst>
                  <a:outerShdw blurRad="38100" dist="38100" dir="2700000" algn="tl">
                    <a:srgbClr val="000000">
                      <a:alpha val="43137"/>
                    </a:srgbClr>
                  </a:outerShdw>
                </a:effectLst>
                <a:latin typeface="Calibri" pitchFamily="34" charset="0"/>
                <a:cs typeface="Calibri" pitchFamily="34" charset="0"/>
              </a:rPr>
              <a:t>Web-languages </a:t>
            </a:r>
            <a:r>
              <a:rPr lang="en-US" sz="2200" dirty="0">
                <a:solidFill>
                  <a:schemeClr val="tx1"/>
                </a:solidFill>
                <a:effectLst>
                  <a:outerShdw blurRad="38100" dist="38100" dir="2700000" algn="tl">
                    <a:srgbClr val="000000">
                      <a:alpha val="43137"/>
                    </a:srgbClr>
                  </a:outerShdw>
                </a:effectLst>
                <a:latin typeface="Calibri" pitchFamily="34" charset="0"/>
                <a:cs typeface="Calibri" pitchFamily="34" charset="0"/>
              </a:rPr>
              <a:t>and scripts have been used: </a:t>
            </a:r>
            <a:endParaRPr lang="en-US" sz="2200" dirty="0" smtClean="0">
              <a:solidFill>
                <a:schemeClr val="tx1"/>
              </a:solidFill>
              <a:effectLst>
                <a:outerShdw blurRad="38100" dist="38100" dir="2700000" algn="tl">
                  <a:srgbClr val="000000">
                    <a:alpha val="43137"/>
                  </a:srgbClr>
                </a:outerShdw>
              </a:effectLst>
              <a:latin typeface="Calibri" pitchFamily="34" charset="0"/>
              <a:cs typeface="Calibri" pitchFamily="34" charset="0"/>
            </a:endParaRPr>
          </a:p>
          <a:p>
            <a:endParaRPr lang="en-US" sz="2000" dirty="0">
              <a:solidFill>
                <a:schemeClr val="tx1"/>
              </a:solidFill>
            </a:endParaRPr>
          </a:p>
          <a:p>
            <a:pPr marL="285750" indent="-285750">
              <a:buFont typeface="Wingdings" pitchFamily="2" charset="2"/>
              <a:buChar char="Ø"/>
            </a:pPr>
            <a:r>
              <a:rPr lang="en-US" sz="2000" dirty="0">
                <a:solidFill>
                  <a:schemeClr val="tx1"/>
                </a:solidFill>
              </a:rPr>
              <a:t>HTML </a:t>
            </a:r>
          </a:p>
          <a:p>
            <a:pPr marL="285750" indent="-285750">
              <a:buFont typeface="Wingdings" pitchFamily="2" charset="2"/>
              <a:buChar char="Ø"/>
            </a:pPr>
            <a:r>
              <a:rPr lang="en-US" sz="2000" dirty="0">
                <a:solidFill>
                  <a:schemeClr val="tx1"/>
                </a:solidFill>
              </a:rPr>
              <a:t>CSS</a:t>
            </a:r>
          </a:p>
          <a:p>
            <a:pPr marL="285750" indent="-285750">
              <a:buFont typeface="Wingdings" pitchFamily="2" charset="2"/>
              <a:buChar char="Ø"/>
            </a:pPr>
            <a:r>
              <a:rPr lang="en-US" sz="2000" dirty="0" smtClean="0">
                <a:solidFill>
                  <a:schemeClr val="tx1"/>
                </a:solidFill>
              </a:rPr>
              <a:t>JavaScript</a:t>
            </a:r>
          </a:p>
          <a:p>
            <a:pPr marL="285750" indent="-285750">
              <a:buFont typeface="Wingdings" pitchFamily="2" charset="2"/>
              <a:buChar char="Ø"/>
            </a:pPr>
            <a:r>
              <a:rPr lang="en-US" sz="2000" dirty="0" smtClean="0">
                <a:solidFill>
                  <a:schemeClr val="tx1"/>
                </a:solidFill>
              </a:rPr>
              <a:t>Bootstrap</a:t>
            </a:r>
          </a:p>
          <a:p>
            <a:pPr marL="285750" indent="-285750">
              <a:buFont typeface="Wingdings" pitchFamily="2" charset="2"/>
              <a:buChar char="Ø"/>
            </a:pPr>
            <a:endParaRPr lang="en-US" sz="2000" dirty="0">
              <a:solidFill>
                <a:schemeClr val="tx1"/>
              </a:solidFill>
            </a:endParaRPr>
          </a:p>
        </p:txBody>
      </p:sp>
      <p:sp>
        <p:nvSpPr>
          <p:cNvPr id="4" name="AutoShape 2" descr="Top skills a full stack developer should ha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descr="C:\Users\This pc\Desktop\download.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391" y="3041853"/>
            <a:ext cx="4189697" cy="27990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16822506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2DB476-C2CA-4E7C-9579-D02B57DF7745}"/>
              </a:ext>
            </a:extLst>
          </p:cNvPr>
          <p:cNvSpPr>
            <a:spLocks noGrp="1"/>
          </p:cNvSpPr>
          <p:nvPr>
            <p:ph type="title"/>
          </p:nvPr>
        </p:nvSpPr>
        <p:spPr>
          <a:xfrm>
            <a:off x="1069759" y="294474"/>
            <a:ext cx="9153233" cy="1149747"/>
          </a:xfrm>
        </p:spPr>
        <p:txBody>
          <a:bodyPr>
            <a:normAutofit/>
          </a:bodyPr>
          <a:lstStyle/>
          <a:p>
            <a:r>
              <a:rPr lang="en-IN" sz="5000" b="1" dirty="0" smtClean="0">
                <a:solidFill>
                  <a:srgbClr val="00B0F0"/>
                </a:solidFill>
                <a:effectLst>
                  <a:outerShdw blurRad="38100" dist="38100" dir="2700000" algn="tl">
                    <a:srgbClr val="000000">
                      <a:alpha val="43137"/>
                    </a:srgbClr>
                  </a:outerShdw>
                </a:effectLst>
                <a:cs typeface="Arial" pitchFamily="34" charset="0"/>
              </a:rPr>
              <a:t>HTML</a:t>
            </a:r>
            <a:endParaRPr lang="en-IN" sz="5000" b="1" dirty="0">
              <a:solidFill>
                <a:srgbClr val="00B0F0"/>
              </a:solidFill>
              <a:effectLst>
                <a:outerShdw blurRad="38100" dist="38100" dir="2700000" algn="tl">
                  <a:srgbClr val="000000">
                    <a:alpha val="43137"/>
                  </a:srgbClr>
                </a:outerShdw>
              </a:effectLst>
              <a:cs typeface="Arial" pitchFamily="34" charset="0"/>
            </a:endParaRPr>
          </a:p>
        </p:txBody>
      </p:sp>
      <p:sp>
        <p:nvSpPr>
          <p:cNvPr id="3" name="Text Placeholder 2">
            <a:extLst>
              <a:ext uri="{FF2B5EF4-FFF2-40B4-BE49-F238E27FC236}">
                <a16:creationId xmlns="" xmlns:a16="http://schemas.microsoft.com/office/drawing/2014/main" id="{22E9FEC9-0CDC-4C33-ADBF-8F7BBFEA704F}"/>
              </a:ext>
            </a:extLst>
          </p:cNvPr>
          <p:cNvSpPr>
            <a:spLocks noGrp="1"/>
          </p:cNvSpPr>
          <p:nvPr>
            <p:ph type="body" idx="1"/>
          </p:nvPr>
        </p:nvSpPr>
        <p:spPr>
          <a:xfrm>
            <a:off x="336429" y="1544127"/>
            <a:ext cx="11395496" cy="5167223"/>
          </a:xfrm>
        </p:spPr>
        <p:txBody>
          <a:bodyPr>
            <a:normAutofit/>
          </a:bodyPr>
          <a:lstStyle/>
          <a:p>
            <a:r>
              <a:rPr lang="en-US" b="1" dirty="0">
                <a:solidFill>
                  <a:schemeClr val="tx1"/>
                </a:solidFill>
                <a:latin typeface="Calibri" pitchFamily="34" charset="0"/>
                <a:cs typeface="Calibri" pitchFamily="34" charset="0"/>
              </a:rPr>
              <a:t>HTML stands for </a:t>
            </a:r>
            <a:r>
              <a:rPr lang="en-US" b="1" u="sng" dirty="0">
                <a:solidFill>
                  <a:schemeClr val="tx1"/>
                </a:solidFill>
                <a:latin typeface="Calibri" pitchFamily="34" charset="0"/>
                <a:cs typeface="Calibri" pitchFamily="34" charset="0"/>
              </a:rPr>
              <a:t>H</a:t>
            </a:r>
            <a:r>
              <a:rPr lang="en-US" b="1" dirty="0">
                <a:solidFill>
                  <a:schemeClr val="tx1"/>
                </a:solidFill>
                <a:latin typeface="Calibri" pitchFamily="34" charset="0"/>
                <a:cs typeface="Calibri" pitchFamily="34" charset="0"/>
              </a:rPr>
              <a:t>yper</a:t>
            </a:r>
            <a:r>
              <a:rPr lang="en-US" b="1" u="sng" dirty="0">
                <a:solidFill>
                  <a:schemeClr val="tx1"/>
                </a:solidFill>
                <a:latin typeface="Calibri" pitchFamily="34" charset="0"/>
                <a:cs typeface="Calibri" pitchFamily="34" charset="0"/>
              </a:rPr>
              <a:t>t</a:t>
            </a:r>
            <a:r>
              <a:rPr lang="en-US" b="1" dirty="0">
                <a:solidFill>
                  <a:schemeClr val="tx1"/>
                </a:solidFill>
                <a:latin typeface="Calibri" pitchFamily="34" charset="0"/>
                <a:cs typeface="Calibri" pitchFamily="34" charset="0"/>
              </a:rPr>
              <a:t>ext </a:t>
            </a:r>
            <a:r>
              <a:rPr lang="en-US" b="1" u="sng" dirty="0">
                <a:solidFill>
                  <a:schemeClr val="tx1"/>
                </a:solidFill>
                <a:latin typeface="Calibri" pitchFamily="34" charset="0"/>
                <a:cs typeface="Calibri" pitchFamily="34" charset="0"/>
              </a:rPr>
              <a:t>M</a:t>
            </a:r>
            <a:r>
              <a:rPr lang="en-US" b="1" dirty="0">
                <a:solidFill>
                  <a:schemeClr val="tx1"/>
                </a:solidFill>
                <a:latin typeface="Calibri" pitchFamily="34" charset="0"/>
                <a:cs typeface="Calibri" pitchFamily="34" charset="0"/>
              </a:rPr>
              <a:t>arkup </a:t>
            </a:r>
            <a:r>
              <a:rPr lang="en-US" b="1" u="sng" dirty="0">
                <a:solidFill>
                  <a:schemeClr val="tx1"/>
                </a:solidFill>
                <a:latin typeface="Calibri" pitchFamily="34" charset="0"/>
                <a:cs typeface="Calibri" pitchFamily="34" charset="0"/>
              </a:rPr>
              <a:t>L</a:t>
            </a:r>
            <a:r>
              <a:rPr lang="en-US" b="1" dirty="0">
                <a:solidFill>
                  <a:schemeClr val="tx1"/>
                </a:solidFill>
                <a:latin typeface="Calibri" pitchFamily="34" charset="0"/>
                <a:cs typeface="Calibri" pitchFamily="34" charset="0"/>
              </a:rPr>
              <a:t>anguage, and </a:t>
            </a:r>
            <a:endParaRPr lang="en-US" b="1" dirty="0" smtClean="0">
              <a:solidFill>
                <a:schemeClr val="tx1"/>
              </a:solidFill>
              <a:latin typeface="Calibri" pitchFamily="34" charset="0"/>
              <a:cs typeface="Calibri" pitchFamily="34" charset="0"/>
            </a:endParaRPr>
          </a:p>
          <a:p>
            <a:r>
              <a:rPr lang="en-US" b="1" dirty="0" smtClean="0">
                <a:solidFill>
                  <a:schemeClr val="tx1"/>
                </a:solidFill>
                <a:latin typeface="Calibri" pitchFamily="34" charset="0"/>
                <a:cs typeface="Calibri" pitchFamily="34" charset="0"/>
              </a:rPr>
              <a:t>it </a:t>
            </a:r>
            <a:r>
              <a:rPr lang="en-US" b="1" dirty="0">
                <a:solidFill>
                  <a:schemeClr val="tx1"/>
                </a:solidFill>
                <a:latin typeface="Calibri" pitchFamily="34" charset="0"/>
                <a:cs typeface="Calibri" pitchFamily="34" charset="0"/>
              </a:rPr>
              <a:t>is the most widely used language to write Web Pages.</a:t>
            </a:r>
          </a:p>
          <a:p>
            <a:r>
              <a:rPr lang="en-US" b="1" dirty="0">
                <a:solidFill>
                  <a:schemeClr val="tx1"/>
                </a:solidFill>
                <a:latin typeface="Calibri" pitchFamily="34" charset="0"/>
                <a:cs typeface="Calibri" pitchFamily="34" charset="0"/>
              </a:rPr>
              <a:t>Hypertext refers to the way in which </a:t>
            </a:r>
            <a:r>
              <a:rPr lang="en-US" b="1" dirty="0" smtClean="0">
                <a:solidFill>
                  <a:schemeClr val="tx1"/>
                </a:solidFill>
                <a:latin typeface="Calibri" pitchFamily="34" charset="0"/>
                <a:cs typeface="Calibri" pitchFamily="34" charset="0"/>
              </a:rPr>
              <a:t>HTML documents </a:t>
            </a:r>
            <a:r>
              <a:rPr lang="en-US" b="1" dirty="0">
                <a:solidFill>
                  <a:schemeClr val="tx1"/>
                </a:solidFill>
                <a:latin typeface="Calibri" pitchFamily="34" charset="0"/>
                <a:cs typeface="Calibri" pitchFamily="34" charset="0"/>
              </a:rPr>
              <a:t>are linked together. </a:t>
            </a:r>
            <a:endParaRPr lang="en-US" b="1" dirty="0" smtClean="0">
              <a:solidFill>
                <a:schemeClr val="tx1"/>
              </a:solidFill>
              <a:latin typeface="Calibri" pitchFamily="34" charset="0"/>
              <a:cs typeface="Calibri" pitchFamily="34" charset="0"/>
            </a:endParaRPr>
          </a:p>
          <a:p>
            <a:r>
              <a:rPr lang="en-US" b="1" dirty="0" smtClean="0">
                <a:solidFill>
                  <a:schemeClr val="tx1"/>
                </a:solidFill>
                <a:latin typeface="Calibri" pitchFamily="34" charset="0"/>
                <a:cs typeface="Calibri" pitchFamily="34" charset="0"/>
              </a:rPr>
              <a:t>Thus</a:t>
            </a:r>
            <a:r>
              <a:rPr lang="en-US" b="1" dirty="0">
                <a:solidFill>
                  <a:schemeClr val="tx1"/>
                </a:solidFill>
                <a:latin typeface="Calibri" pitchFamily="34" charset="0"/>
                <a:cs typeface="Calibri" pitchFamily="34" charset="0"/>
              </a:rPr>
              <a:t>, the link available on a webpage is called Hypertext</a:t>
            </a:r>
            <a:r>
              <a:rPr lang="en-US" b="1" dirty="0" smtClean="0">
                <a:solidFill>
                  <a:schemeClr val="tx1"/>
                </a:solidFill>
                <a:latin typeface="Calibri" pitchFamily="34" charset="0"/>
                <a:cs typeface="Calibri" pitchFamily="34" charset="0"/>
              </a:rPr>
              <a:t>.</a:t>
            </a:r>
            <a:endParaRPr lang="en-US" b="1" dirty="0">
              <a:solidFill>
                <a:schemeClr val="tx1"/>
              </a:solidFill>
              <a:latin typeface="Calibri" pitchFamily="34" charset="0"/>
              <a:cs typeface="Calibri" pitchFamily="34" charset="0"/>
            </a:endParaRPr>
          </a:p>
          <a:p>
            <a:r>
              <a:rPr lang="en-US" b="1" dirty="0">
                <a:solidFill>
                  <a:schemeClr val="tx1"/>
                </a:solidFill>
                <a:latin typeface="Calibri" pitchFamily="34" charset="0"/>
                <a:cs typeface="Calibri" pitchFamily="34" charset="0"/>
              </a:rPr>
              <a:t>As its name suggests, HTML is a Markup Language which means you use HTML to simply "mark-up" a text document with tags that tell a Web browser how to structure it to display</a:t>
            </a:r>
            <a:r>
              <a:rPr lang="en-US" b="1" dirty="0" smtClean="0">
                <a:solidFill>
                  <a:schemeClr val="tx1"/>
                </a:solidFill>
                <a:latin typeface="Calibri" pitchFamily="34" charset="0"/>
                <a:cs typeface="Calibri" pitchFamily="34" charset="0"/>
              </a:rPr>
              <a:t>.</a:t>
            </a:r>
          </a:p>
          <a:p>
            <a:r>
              <a:rPr lang="en-US" b="1" dirty="0" smtClean="0">
                <a:solidFill>
                  <a:schemeClr val="tx1"/>
                </a:solidFill>
                <a:latin typeface="Calibri" pitchFamily="34" charset="0"/>
                <a:cs typeface="Calibri" pitchFamily="34" charset="0"/>
              </a:rPr>
              <a:t>HTML </a:t>
            </a:r>
            <a:r>
              <a:rPr lang="en-US" b="1" dirty="0">
                <a:solidFill>
                  <a:schemeClr val="tx1"/>
                </a:solidFill>
                <a:latin typeface="Calibri" pitchFamily="34" charset="0"/>
                <a:cs typeface="Calibri" pitchFamily="34" charset="0"/>
              </a:rPr>
              <a:t>is being widely used to format web pages with the help of different tags available in HTML language.</a:t>
            </a:r>
          </a:p>
          <a:p>
            <a:pPr marL="285750" indent="-285750">
              <a:buFont typeface="Arial" pitchFamily="34" charset="0"/>
              <a:buChar char="•"/>
            </a:pPr>
            <a:r>
              <a:rPr lang="en-US" b="1" dirty="0">
                <a:solidFill>
                  <a:schemeClr val="tx1"/>
                </a:solidFill>
                <a:latin typeface="Calibri" pitchFamily="34" charset="0"/>
                <a:cs typeface="Calibri" pitchFamily="34" charset="0"/>
              </a:rPr>
              <a:t>HTML is the </a:t>
            </a:r>
            <a:r>
              <a:rPr lang="en-US" b="1" i="1" dirty="0">
                <a:solidFill>
                  <a:schemeClr val="tx1"/>
                </a:solidFill>
                <a:latin typeface="Calibri" pitchFamily="34" charset="0"/>
                <a:cs typeface="Calibri" pitchFamily="34" charset="0"/>
              </a:rPr>
              <a:t>language</a:t>
            </a:r>
            <a:r>
              <a:rPr lang="en-US" b="1" dirty="0">
                <a:solidFill>
                  <a:schemeClr val="tx1"/>
                </a:solidFill>
                <a:latin typeface="Calibri" pitchFamily="34" charset="0"/>
                <a:cs typeface="Calibri" pitchFamily="34" charset="0"/>
              </a:rPr>
              <a:t> for publishing web pages on the WWW (World-Wide Web).</a:t>
            </a:r>
          </a:p>
          <a:p>
            <a:pPr marL="285750" indent="-285750">
              <a:buFont typeface="Arial" pitchFamily="34" charset="0"/>
              <a:buChar char="•"/>
            </a:pPr>
            <a:r>
              <a:rPr lang="en-US" b="1" dirty="0">
                <a:solidFill>
                  <a:schemeClr val="tx1"/>
                </a:solidFill>
                <a:latin typeface="Calibri" pitchFamily="34" charset="0"/>
                <a:cs typeface="Calibri" pitchFamily="34" charset="0"/>
              </a:rPr>
              <a:t>HTML is a </a:t>
            </a:r>
            <a:r>
              <a:rPr lang="en-US" b="1" i="1" dirty="0">
                <a:solidFill>
                  <a:schemeClr val="tx1"/>
                </a:solidFill>
                <a:latin typeface="Calibri" pitchFamily="34" charset="0"/>
                <a:cs typeface="Calibri" pitchFamily="34" charset="0"/>
              </a:rPr>
              <a:t>Document Description Language</a:t>
            </a:r>
            <a:r>
              <a:rPr lang="en-US" b="1" dirty="0">
                <a:solidFill>
                  <a:schemeClr val="tx1"/>
                </a:solidFill>
                <a:latin typeface="Calibri" pitchFamily="34" charset="0"/>
                <a:cs typeface="Calibri" pitchFamily="34" charset="0"/>
              </a:rPr>
              <a:t> (aka </a:t>
            </a:r>
            <a:r>
              <a:rPr lang="en-US" b="1" i="1" dirty="0">
                <a:solidFill>
                  <a:schemeClr val="tx1"/>
                </a:solidFill>
                <a:latin typeface="Calibri" pitchFamily="34" charset="0"/>
                <a:cs typeface="Calibri" pitchFamily="34" charset="0"/>
              </a:rPr>
              <a:t>Document Markup Language</a:t>
            </a:r>
            <a:r>
              <a:rPr lang="en-US" b="1" dirty="0">
                <a:solidFill>
                  <a:schemeClr val="tx1"/>
                </a:solidFill>
                <a:latin typeface="Calibri" pitchFamily="34" charset="0"/>
                <a:cs typeface="Calibri" pitchFamily="34" charset="0"/>
              </a:rPr>
              <a:t>). </a:t>
            </a:r>
            <a:endParaRPr lang="en-US" b="1" dirty="0" smtClean="0">
              <a:solidFill>
                <a:schemeClr val="tx1"/>
              </a:solidFill>
              <a:latin typeface="Calibri" pitchFamily="34" charset="0"/>
              <a:cs typeface="Calibri" pitchFamily="34" charset="0"/>
            </a:endParaRPr>
          </a:p>
          <a:p>
            <a:pPr marL="285750" indent="-285750">
              <a:buFont typeface="Arial" pitchFamily="34" charset="0"/>
              <a:buChar char="•"/>
            </a:pPr>
            <a:r>
              <a:rPr lang="en-US" b="1" dirty="0" smtClean="0">
                <a:solidFill>
                  <a:schemeClr val="tx1"/>
                </a:solidFill>
                <a:latin typeface="Calibri" pitchFamily="34" charset="0"/>
                <a:cs typeface="Calibri" pitchFamily="34" charset="0"/>
              </a:rPr>
              <a:t>HTML </a:t>
            </a:r>
            <a:r>
              <a:rPr lang="en-US" b="1" dirty="0">
                <a:solidFill>
                  <a:schemeClr val="tx1"/>
                </a:solidFill>
                <a:latin typeface="Calibri" pitchFamily="34" charset="0"/>
                <a:cs typeface="Calibri" pitchFamily="34" charset="0"/>
              </a:rPr>
              <a:t>is NOT a </a:t>
            </a:r>
            <a:r>
              <a:rPr lang="en-US" b="1" dirty="0" smtClean="0">
                <a:solidFill>
                  <a:schemeClr val="tx1"/>
                </a:solidFill>
                <a:latin typeface="Calibri" pitchFamily="34" charset="0"/>
                <a:cs typeface="Calibri" pitchFamily="34" charset="0"/>
              </a:rPr>
              <a:t>programming </a:t>
            </a:r>
            <a:r>
              <a:rPr lang="en-US" b="1" dirty="0">
                <a:solidFill>
                  <a:schemeClr val="tx1"/>
                </a:solidFill>
                <a:latin typeface="Calibri" pitchFamily="34" charset="0"/>
                <a:cs typeface="Calibri" pitchFamily="34" charset="0"/>
              </a:rPr>
              <a:t>language like C/C++/C#/Java, which is used to implement programming algorithm.</a:t>
            </a:r>
          </a:p>
          <a:p>
            <a:pPr marL="285750" indent="-285750">
              <a:buFont typeface="Arial" pitchFamily="34" charset="0"/>
              <a:buChar char="•"/>
            </a:pPr>
            <a:r>
              <a:rPr lang="en-US" b="1" dirty="0">
                <a:solidFill>
                  <a:schemeClr val="tx1"/>
                </a:solidFill>
                <a:latin typeface="Calibri" pitchFamily="34" charset="0"/>
                <a:cs typeface="Calibri" pitchFamily="34" charset="0"/>
              </a:rPr>
              <a:t>You need a web browser to view the HTML pages. The web browsers do not display the HTML tags, but uses the tags to interpret the content of the web pages.</a:t>
            </a:r>
          </a:p>
          <a:p>
            <a:pPr marL="285750" indent="-285750">
              <a:buFont typeface="Arial" pitchFamily="34" charset="0"/>
              <a:buChar char="•"/>
            </a:pPr>
            <a:r>
              <a:rPr lang="en-US" b="1" dirty="0">
                <a:solidFill>
                  <a:schemeClr val="tx1"/>
                </a:solidFill>
                <a:latin typeface="Calibri" pitchFamily="34" charset="0"/>
                <a:cs typeface="Calibri" pitchFamily="34" charset="0"/>
              </a:rPr>
              <a:t>An HTML document is a text document, and it is human-readable</a:t>
            </a:r>
          </a:p>
          <a:p>
            <a:pPr marL="285750" indent="-285750">
              <a:buFont typeface="Arial" pitchFamily="34" charset="0"/>
              <a:buChar char="•"/>
            </a:pPr>
            <a:endParaRPr lang="en-US" b="1" dirty="0">
              <a:solidFill>
                <a:schemeClr val="tx1"/>
              </a:solidFill>
              <a:latin typeface="Calibri" pitchFamily="34" charset="0"/>
              <a:cs typeface="Calibri" pitchFamily="34" charset="0"/>
            </a:endParaRPr>
          </a:p>
        </p:txBody>
      </p:sp>
      <p:pic>
        <p:nvPicPr>
          <p:cNvPr id="3074" name="Picture 2" descr="C:\Users\This pc\Desktop\html.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653" y="396814"/>
            <a:ext cx="3912223" cy="2275477"/>
          </a:xfrm>
          <a:prstGeom prst="roundRect">
            <a:avLst>
              <a:gd name="adj" fmla="val 7548"/>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953980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E7CAA1E-E0B1-4381-9C53-F7068C3F61F9}"/>
              </a:ext>
            </a:extLst>
          </p:cNvPr>
          <p:cNvSpPr>
            <a:spLocks noGrp="1"/>
          </p:cNvSpPr>
          <p:nvPr>
            <p:ph type="title"/>
          </p:nvPr>
        </p:nvSpPr>
        <p:spPr>
          <a:xfrm>
            <a:off x="1233912" y="348657"/>
            <a:ext cx="9269323" cy="1205144"/>
          </a:xfrm>
        </p:spPr>
        <p:txBody>
          <a:bodyPr>
            <a:normAutofit/>
          </a:bodyPr>
          <a:lstStyle/>
          <a:p>
            <a:r>
              <a:rPr lang="en-IN" sz="5000" b="1" dirty="0" smtClean="0">
                <a:solidFill>
                  <a:srgbClr val="00B0F0"/>
                </a:solidFill>
                <a:effectLst>
                  <a:outerShdw blurRad="38100" dist="38100" dir="2700000" algn="tl">
                    <a:srgbClr val="000000">
                      <a:alpha val="43137"/>
                    </a:srgbClr>
                  </a:outerShdw>
                </a:effectLst>
              </a:rPr>
              <a:t>CSS</a:t>
            </a:r>
            <a:endParaRPr lang="en-IN" sz="5000" b="1"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 xmlns:a16="http://schemas.microsoft.com/office/drawing/2014/main" id="{625D34F6-CFBE-4109-8358-BECD03F90AC8}"/>
              </a:ext>
            </a:extLst>
          </p:cNvPr>
          <p:cNvSpPr>
            <a:spLocks noGrp="1"/>
          </p:cNvSpPr>
          <p:nvPr>
            <p:ph type="body" idx="1"/>
          </p:nvPr>
        </p:nvSpPr>
        <p:spPr>
          <a:xfrm>
            <a:off x="595223" y="1362973"/>
            <a:ext cx="11231591" cy="5313872"/>
          </a:xfrm>
        </p:spPr>
        <p:txBody>
          <a:bodyPr>
            <a:normAutofit/>
          </a:bodyPr>
          <a:lstStyle/>
          <a:p>
            <a:r>
              <a:rPr lang="en-US" dirty="0" smtClean="0">
                <a:solidFill>
                  <a:schemeClr val="tx1"/>
                </a:solidFill>
                <a:latin typeface="Calibri" pitchFamily="34" charset="0"/>
                <a:cs typeface="Calibri" pitchFamily="34" charset="0"/>
              </a:rPr>
              <a:t>CSS</a:t>
            </a:r>
            <a:r>
              <a:rPr lang="en-US" dirty="0">
                <a:solidFill>
                  <a:schemeClr val="tx1"/>
                </a:solidFill>
                <a:latin typeface="Calibri" pitchFamily="34" charset="0"/>
                <a:cs typeface="Calibri" pitchFamily="34" charset="0"/>
              </a:rPr>
              <a:t> is acronym for </a:t>
            </a:r>
            <a:r>
              <a:rPr lang="en-US" b="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ascading </a:t>
            </a:r>
            <a:r>
              <a:rPr lang="en-US" b="1" dirty="0">
                <a:solidFill>
                  <a:schemeClr val="tx1"/>
                </a:solidFill>
                <a:latin typeface="Calibri" pitchFamily="34" charset="0"/>
                <a:cs typeface="Calibri" pitchFamily="34" charset="0"/>
              </a:rPr>
              <a:t>S</a:t>
            </a:r>
            <a:r>
              <a:rPr lang="en-US" dirty="0">
                <a:solidFill>
                  <a:schemeClr val="tx1"/>
                </a:solidFill>
                <a:latin typeface="Calibri" pitchFamily="34" charset="0"/>
                <a:cs typeface="Calibri" pitchFamily="34" charset="0"/>
              </a:rPr>
              <a:t>tyle </a:t>
            </a:r>
            <a:r>
              <a:rPr lang="en-US" b="1" dirty="0">
                <a:solidFill>
                  <a:schemeClr val="tx1"/>
                </a:solidFill>
                <a:latin typeface="Calibri" pitchFamily="34" charset="0"/>
                <a:cs typeface="Calibri" pitchFamily="34" charset="0"/>
              </a:rPr>
              <a:t>S</a:t>
            </a:r>
            <a:r>
              <a:rPr lang="en-US" dirty="0">
                <a:solidFill>
                  <a:schemeClr val="tx1"/>
                </a:solidFill>
                <a:latin typeface="Calibri" pitchFamily="34" charset="0"/>
                <a:cs typeface="Calibri" pitchFamily="34" charset="0"/>
              </a:rPr>
              <a:t>heets </a:t>
            </a:r>
            <a:r>
              <a:rPr lang="en-US" dirty="0" smtClean="0">
                <a:solidFill>
                  <a:schemeClr val="tx1"/>
                </a:solidFill>
                <a:latin typeface="Calibri" pitchFamily="34" charset="0"/>
                <a:cs typeface="Calibri" pitchFamily="34" charset="0"/>
              </a:rPr>
              <a:t>and is </a:t>
            </a:r>
            <a:r>
              <a:rPr lang="en-US" dirty="0">
                <a:solidFill>
                  <a:schemeClr val="tx1"/>
                </a:solidFill>
                <a:latin typeface="Calibri" pitchFamily="34" charset="0"/>
                <a:cs typeface="Calibri" pitchFamily="34" charset="0"/>
              </a:rPr>
              <a:t>a markup language </a:t>
            </a:r>
            <a:endParaRPr lang="en-US"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responsible </a:t>
            </a:r>
            <a:r>
              <a:rPr lang="en-US" dirty="0">
                <a:solidFill>
                  <a:schemeClr val="tx1"/>
                </a:solidFill>
                <a:latin typeface="Calibri" pitchFamily="34" charset="0"/>
                <a:cs typeface="Calibri" pitchFamily="34" charset="0"/>
              </a:rPr>
              <a:t>for how your web pages will look like</a:t>
            </a:r>
            <a:r>
              <a:rPr lang="en-US" dirty="0" smtClean="0">
                <a:solidFill>
                  <a:schemeClr val="tx1"/>
                </a:solidFill>
                <a:latin typeface="Calibri" pitchFamily="34" charset="0"/>
                <a:cs typeface="Calibri" pitchFamily="34" charset="0"/>
              </a:rPr>
              <a:t>.</a:t>
            </a:r>
          </a:p>
          <a:p>
            <a:r>
              <a:rPr lang="en-US" dirty="0" smtClean="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It controls the colors, fonts, and layouts of your website elements</a:t>
            </a:r>
            <a:r>
              <a:rPr lang="en-US" dirty="0" smtClean="0">
                <a:solidFill>
                  <a:schemeClr val="tx1"/>
                </a:solidFill>
                <a:latin typeface="Calibri" pitchFamily="34" charset="0"/>
                <a:cs typeface="Calibri" pitchFamily="34" charset="0"/>
              </a:rPr>
              <a:t>.</a:t>
            </a:r>
            <a:endParaRPr lang="en-US" b="1"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It is </a:t>
            </a:r>
            <a:r>
              <a:rPr lang="en-US" dirty="0">
                <a:solidFill>
                  <a:schemeClr val="tx1"/>
                </a:solidFill>
                <a:latin typeface="Calibri" pitchFamily="34" charset="0"/>
                <a:cs typeface="Calibri" pitchFamily="34" charset="0"/>
              </a:rPr>
              <a:t>a style sheet language used for describing the presentation of a document written in a markup language like HTML. CSS is designed to enable the separation of presentation and content, including layout, colors, and fonts. </a:t>
            </a:r>
          </a:p>
          <a:p>
            <a:r>
              <a:rPr lang="en-US" dirty="0">
                <a:solidFill>
                  <a:schemeClr val="tx1"/>
                </a:solidFill>
                <a:latin typeface="Calibri" pitchFamily="34" charset="0"/>
                <a:cs typeface="Calibri" pitchFamily="34" charset="0"/>
              </a:rPr>
              <a:t>CSS has a simple syntax and uses a number of English keywords to specify the names of various style properties.</a:t>
            </a:r>
            <a:endParaRPr lang="en-IN" dirty="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A </a:t>
            </a:r>
            <a:r>
              <a:rPr lang="en-US" dirty="0">
                <a:solidFill>
                  <a:schemeClr val="tx1"/>
                </a:solidFill>
                <a:latin typeface="Calibri" pitchFamily="34" charset="0"/>
                <a:cs typeface="Calibri" pitchFamily="34" charset="0"/>
              </a:rPr>
              <a:t>CSS comprises of style rules that are interpreted by the browser and then applied to the corresponding elements in your document</a:t>
            </a:r>
            <a:r>
              <a:rPr lang="en-US" dirty="0" smtClean="0">
                <a:solidFill>
                  <a:schemeClr val="tx1"/>
                </a:solidFill>
                <a:latin typeface="Calibri" pitchFamily="34" charset="0"/>
                <a:cs typeface="Calibri" pitchFamily="34" charset="0"/>
              </a:rPr>
              <a:t>.</a:t>
            </a:r>
            <a:r>
              <a:rPr lang="en-US" dirty="0">
                <a:solidFill>
                  <a:schemeClr val="tx1"/>
                </a:solidFill>
                <a:latin typeface="Calibri" pitchFamily="34" charset="0"/>
                <a:cs typeface="Calibri" pitchFamily="34" charset="0"/>
              </a:rPr>
              <a:t> </a:t>
            </a:r>
            <a:endParaRPr lang="en-US"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Each </a:t>
            </a:r>
            <a:r>
              <a:rPr lang="en-US" dirty="0">
                <a:solidFill>
                  <a:schemeClr val="tx1"/>
                </a:solidFill>
                <a:latin typeface="Calibri" pitchFamily="34" charset="0"/>
                <a:cs typeface="Calibri" pitchFamily="34" charset="0"/>
              </a:rPr>
              <a:t>rule or rule-set consists of one or more selectors, and a declaration </a:t>
            </a:r>
            <a:r>
              <a:rPr lang="en-US" dirty="0" smtClean="0">
                <a:solidFill>
                  <a:schemeClr val="tx1"/>
                </a:solidFill>
                <a:latin typeface="Calibri" pitchFamily="34" charset="0"/>
                <a:cs typeface="Calibri" pitchFamily="34" charset="0"/>
              </a:rPr>
              <a:t>block.</a:t>
            </a:r>
          </a:p>
          <a:p>
            <a:r>
              <a:rPr lang="en-US" dirty="0" smtClean="0">
                <a:solidFill>
                  <a:schemeClr val="tx1"/>
                </a:solidFill>
                <a:latin typeface="Calibri" pitchFamily="34" charset="0"/>
                <a:cs typeface="Calibri" pitchFamily="34" charset="0"/>
              </a:rPr>
              <a:t>A </a:t>
            </a:r>
            <a:r>
              <a:rPr lang="en-US" dirty="0">
                <a:solidFill>
                  <a:schemeClr val="tx1"/>
                </a:solidFill>
                <a:latin typeface="Calibri" pitchFamily="34" charset="0"/>
                <a:cs typeface="Calibri" pitchFamily="34" charset="0"/>
              </a:rPr>
              <a:t>style rule is made of three parts </a:t>
            </a:r>
            <a:r>
              <a:rPr lang="en-US" dirty="0" smtClean="0">
                <a:solidFill>
                  <a:schemeClr val="tx1"/>
                </a:solidFill>
                <a:latin typeface="Calibri" pitchFamily="34" charset="0"/>
                <a:cs typeface="Calibri" pitchFamily="34" charset="0"/>
              </a:rPr>
              <a:t>:−</a:t>
            </a:r>
            <a:endParaRPr lang="en-US" dirty="0">
              <a:solidFill>
                <a:schemeClr val="tx1"/>
              </a:solidFill>
              <a:latin typeface="Calibri" pitchFamily="34" charset="0"/>
              <a:cs typeface="Calibri" pitchFamily="34" charset="0"/>
            </a:endParaRPr>
          </a:p>
          <a:p>
            <a:pPr marL="285750" indent="-285750">
              <a:buFont typeface="Arial" pitchFamily="34" charset="0"/>
              <a:buChar char="•"/>
            </a:pPr>
            <a:r>
              <a:rPr lang="en-US" b="1" dirty="0">
                <a:solidFill>
                  <a:schemeClr val="tx1"/>
                </a:solidFill>
                <a:latin typeface="Calibri" pitchFamily="34" charset="0"/>
                <a:cs typeface="Calibri" pitchFamily="34" charset="0"/>
              </a:rPr>
              <a:t>Selector</a:t>
            </a:r>
            <a:r>
              <a:rPr lang="en-US" dirty="0">
                <a:solidFill>
                  <a:schemeClr val="tx1"/>
                </a:solidFill>
                <a:latin typeface="Calibri" pitchFamily="34" charset="0"/>
                <a:cs typeface="Calibri" pitchFamily="34" charset="0"/>
              </a:rPr>
              <a:t> − A selector is an HTML tag at which a style will be applied. This could be any tag like &lt;h1&gt; or &lt;table&gt; etc.</a:t>
            </a:r>
          </a:p>
          <a:p>
            <a:pPr marL="285750" indent="-285750">
              <a:buFont typeface="Arial" pitchFamily="34" charset="0"/>
              <a:buChar char="•"/>
            </a:pPr>
            <a:r>
              <a:rPr lang="en-US" b="1" dirty="0">
                <a:solidFill>
                  <a:schemeClr val="tx1"/>
                </a:solidFill>
                <a:latin typeface="Calibri" pitchFamily="34" charset="0"/>
                <a:cs typeface="Calibri" pitchFamily="34" charset="0"/>
              </a:rPr>
              <a:t>Property </a:t>
            </a:r>
            <a:r>
              <a:rPr lang="en-US" dirty="0">
                <a:solidFill>
                  <a:schemeClr val="tx1"/>
                </a:solidFill>
                <a:latin typeface="Calibri" pitchFamily="34" charset="0"/>
                <a:cs typeface="Calibri" pitchFamily="34" charset="0"/>
              </a:rPr>
              <a:t>− A property is a type of attribute of HTML tag. Put simply, all the HTML attributes are converted into CSS properties. They could be </a:t>
            </a:r>
            <a:r>
              <a:rPr lang="en-US" i="1" dirty="0">
                <a:solidFill>
                  <a:schemeClr val="tx1"/>
                </a:solidFill>
                <a:latin typeface="Calibri" pitchFamily="34" charset="0"/>
                <a:cs typeface="Calibri" pitchFamily="34" charset="0"/>
              </a:rPr>
              <a:t>color</a:t>
            </a:r>
            <a:r>
              <a:rPr lang="en-US" dirty="0">
                <a:solidFill>
                  <a:schemeClr val="tx1"/>
                </a:solidFill>
                <a:latin typeface="Calibri" pitchFamily="34" charset="0"/>
                <a:cs typeface="Calibri" pitchFamily="34" charset="0"/>
              </a:rPr>
              <a:t>, </a:t>
            </a:r>
            <a:r>
              <a:rPr lang="en-US" i="1" dirty="0">
                <a:solidFill>
                  <a:schemeClr val="tx1"/>
                </a:solidFill>
                <a:latin typeface="Calibri" pitchFamily="34" charset="0"/>
                <a:cs typeface="Calibri" pitchFamily="34" charset="0"/>
              </a:rPr>
              <a:t>border</a:t>
            </a:r>
            <a:r>
              <a:rPr lang="en-US" dirty="0">
                <a:solidFill>
                  <a:schemeClr val="tx1"/>
                </a:solidFill>
                <a:latin typeface="Calibri" pitchFamily="34" charset="0"/>
                <a:cs typeface="Calibri" pitchFamily="34" charset="0"/>
              </a:rPr>
              <a:t> etc.</a:t>
            </a:r>
          </a:p>
          <a:p>
            <a:pPr marL="285750" indent="-285750">
              <a:buFont typeface="Arial" pitchFamily="34" charset="0"/>
              <a:buChar char="•"/>
            </a:pPr>
            <a:r>
              <a:rPr lang="en-US" b="1" dirty="0">
                <a:solidFill>
                  <a:schemeClr val="tx1"/>
                </a:solidFill>
                <a:latin typeface="Calibri" pitchFamily="34" charset="0"/>
                <a:cs typeface="Calibri" pitchFamily="34" charset="0"/>
              </a:rPr>
              <a:t>Value </a:t>
            </a:r>
            <a:r>
              <a:rPr lang="en-US" dirty="0">
                <a:solidFill>
                  <a:schemeClr val="tx1"/>
                </a:solidFill>
                <a:latin typeface="Calibri" pitchFamily="34" charset="0"/>
                <a:cs typeface="Calibri" pitchFamily="34" charset="0"/>
              </a:rPr>
              <a:t>− Values are assigned to properties. For example, </a:t>
            </a:r>
            <a:r>
              <a:rPr lang="en-US" i="1" dirty="0">
                <a:solidFill>
                  <a:schemeClr val="tx1"/>
                </a:solidFill>
                <a:latin typeface="Calibri" pitchFamily="34" charset="0"/>
                <a:cs typeface="Calibri" pitchFamily="34" charset="0"/>
              </a:rPr>
              <a:t>color</a:t>
            </a:r>
            <a:r>
              <a:rPr lang="en-US" dirty="0">
                <a:solidFill>
                  <a:schemeClr val="tx1"/>
                </a:solidFill>
                <a:latin typeface="Calibri" pitchFamily="34" charset="0"/>
                <a:cs typeface="Calibri" pitchFamily="34" charset="0"/>
              </a:rPr>
              <a:t> property can have value either </a:t>
            </a:r>
            <a:r>
              <a:rPr lang="en-US" i="1" dirty="0">
                <a:solidFill>
                  <a:schemeClr val="tx1"/>
                </a:solidFill>
                <a:latin typeface="Calibri" pitchFamily="34" charset="0"/>
                <a:cs typeface="Calibri" pitchFamily="34" charset="0"/>
              </a:rPr>
              <a:t>red</a:t>
            </a:r>
            <a:r>
              <a:rPr lang="en-US" dirty="0">
                <a:solidFill>
                  <a:schemeClr val="tx1"/>
                </a:solidFill>
                <a:latin typeface="Calibri" pitchFamily="34" charset="0"/>
                <a:cs typeface="Calibri" pitchFamily="34" charset="0"/>
              </a:rPr>
              <a:t> or </a:t>
            </a:r>
            <a:r>
              <a:rPr lang="en-US" i="1" dirty="0">
                <a:solidFill>
                  <a:schemeClr val="tx1"/>
                </a:solidFill>
                <a:latin typeface="Calibri" pitchFamily="34" charset="0"/>
                <a:cs typeface="Calibri" pitchFamily="34" charset="0"/>
              </a:rPr>
              <a:t>#F1F1F1</a:t>
            </a:r>
            <a:r>
              <a:rPr lang="en-US" dirty="0">
                <a:solidFill>
                  <a:schemeClr val="tx1"/>
                </a:solidFill>
                <a:latin typeface="Calibri" pitchFamily="34" charset="0"/>
                <a:cs typeface="Calibri" pitchFamily="34" charset="0"/>
              </a:rPr>
              <a:t> etc.</a:t>
            </a:r>
          </a:p>
          <a:p>
            <a:endParaRPr lang="en-US" dirty="0">
              <a:solidFill>
                <a:schemeClr val="tx1"/>
              </a:solidFill>
              <a:latin typeface="Calibri" pitchFamily="34" charset="0"/>
              <a:cs typeface="Calibri" pitchFamily="34" charset="0"/>
            </a:endParaRPr>
          </a:p>
        </p:txBody>
      </p:sp>
      <p:pic>
        <p:nvPicPr>
          <p:cNvPr id="4098" name="Picture 2" descr="C:\Users\This pc\Desktop\c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9273" y="104294"/>
            <a:ext cx="3635807" cy="2013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0825978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35C133-D085-4C23-B230-1513B453C41A}"/>
              </a:ext>
            </a:extLst>
          </p:cNvPr>
          <p:cNvSpPr>
            <a:spLocks noGrp="1"/>
          </p:cNvSpPr>
          <p:nvPr>
            <p:ph type="title"/>
          </p:nvPr>
        </p:nvSpPr>
        <p:spPr>
          <a:xfrm>
            <a:off x="1279125" y="592795"/>
            <a:ext cx="9418320" cy="1118586"/>
          </a:xfrm>
        </p:spPr>
        <p:txBody>
          <a:bodyPr>
            <a:normAutofit/>
          </a:bodyPr>
          <a:lstStyle/>
          <a:p>
            <a:r>
              <a:rPr lang="en-IN" sz="5000" b="1" dirty="0">
                <a:solidFill>
                  <a:srgbClr val="00B0F0"/>
                </a:solidFill>
                <a:effectLst>
                  <a:outerShdw blurRad="38100" dist="38100" dir="2700000" algn="tl">
                    <a:srgbClr val="000000">
                      <a:alpha val="43137"/>
                    </a:srgbClr>
                  </a:outerShdw>
                </a:effectLst>
              </a:rPr>
              <a:t>JavaScript</a:t>
            </a:r>
          </a:p>
        </p:txBody>
      </p:sp>
      <p:sp>
        <p:nvSpPr>
          <p:cNvPr id="3" name="Text Placeholder 2">
            <a:extLst>
              <a:ext uri="{FF2B5EF4-FFF2-40B4-BE49-F238E27FC236}">
                <a16:creationId xmlns="" xmlns:a16="http://schemas.microsoft.com/office/drawing/2014/main" id="{8976AC2A-4D83-4F80-B317-BBCF6EC7326D}"/>
              </a:ext>
            </a:extLst>
          </p:cNvPr>
          <p:cNvSpPr>
            <a:spLocks noGrp="1"/>
          </p:cNvSpPr>
          <p:nvPr>
            <p:ph type="body" idx="1"/>
          </p:nvPr>
        </p:nvSpPr>
        <p:spPr>
          <a:xfrm>
            <a:off x="621102" y="1233579"/>
            <a:ext cx="10972799" cy="4891176"/>
          </a:xfrm>
        </p:spPr>
        <p:txBody>
          <a:bodyPr>
            <a:normAutofit/>
          </a:bodyPr>
          <a:lstStyle/>
          <a:p>
            <a:r>
              <a:rPr lang="en-US" b="1" dirty="0">
                <a:solidFill>
                  <a:schemeClr val="tx1"/>
                </a:solidFill>
                <a:latin typeface="Calibri" pitchFamily="34" charset="0"/>
                <a:cs typeface="Calibri" pitchFamily="34" charset="0"/>
              </a:rPr>
              <a:t> JavaScript </a:t>
            </a:r>
            <a:r>
              <a:rPr lang="en-US" b="1" dirty="0" smtClean="0">
                <a:solidFill>
                  <a:schemeClr val="tx1"/>
                </a:solidFill>
                <a:latin typeface="Calibri" pitchFamily="34" charset="0"/>
                <a:cs typeface="Calibri" pitchFamily="34" charset="0"/>
              </a:rPr>
              <a:t>is a client-side </a:t>
            </a:r>
            <a:r>
              <a:rPr lang="en-US" b="1" dirty="0">
                <a:solidFill>
                  <a:schemeClr val="tx1"/>
                </a:solidFill>
                <a:latin typeface="Calibri" pitchFamily="34" charset="0"/>
                <a:cs typeface="Calibri" pitchFamily="34" charset="0"/>
              </a:rPr>
              <a:t>scripting </a:t>
            </a:r>
            <a:r>
              <a:rPr lang="en-US" b="1" dirty="0" smtClean="0">
                <a:solidFill>
                  <a:schemeClr val="tx1"/>
                </a:solidFill>
                <a:latin typeface="Calibri" pitchFamily="34" charset="0"/>
                <a:cs typeface="Calibri" pitchFamily="34" charset="0"/>
              </a:rPr>
              <a:t>language and </a:t>
            </a:r>
            <a:r>
              <a:rPr lang="en-US" b="1" dirty="0">
                <a:solidFill>
                  <a:schemeClr val="tx1"/>
                </a:solidFill>
                <a:latin typeface="Calibri" pitchFamily="34" charset="0"/>
                <a:cs typeface="Calibri" pitchFamily="34" charset="0"/>
              </a:rPr>
              <a:t>used to build </a:t>
            </a:r>
            <a:r>
              <a:rPr lang="en-US" b="1" dirty="0" smtClean="0">
                <a:solidFill>
                  <a:schemeClr val="tx1"/>
                </a:solidFill>
                <a:latin typeface="Calibri" pitchFamily="34" charset="0"/>
                <a:cs typeface="Calibri" pitchFamily="34" charset="0"/>
              </a:rPr>
              <a:t>interactive,</a:t>
            </a:r>
          </a:p>
          <a:p>
            <a:r>
              <a:rPr lang="en-US" b="1" dirty="0" smtClean="0">
                <a:solidFill>
                  <a:schemeClr val="tx1"/>
                </a:solidFill>
                <a:latin typeface="Calibri" pitchFamily="34" charset="0"/>
                <a:cs typeface="Calibri" pitchFamily="34" charset="0"/>
              </a:rPr>
              <a:t> Websites</a:t>
            </a:r>
            <a:r>
              <a:rPr lang="en-US" b="1" dirty="0">
                <a:solidFill>
                  <a:schemeClr val="tx1"/>
                </a:solidFill>
                <a:latin typeface="Calibri" pitchFamily="34" charset="0"/>
                <a:cs typeface="Calibri" pitchFamily="34" charset="0"/>
              </a:rPr>
              <a:t> with dynamic features and to validate form data</a:t>
            </a:r>
            <a:r>
              <a:rPr lang="en-US" b="1" dirty="0" smtClean="0">
                <a:solidFill>
                  <a:schemeClr val="tx1"/>
                </a:solidFill>
                <a:latin typeface="Calibri" pitchFamily="34" charset="0"/>
                <a:cs typeface="Calibri" pitchFamily="34" charset="0"/>
              </a:rPr>
              <a:t>.</a:t>
            </a:r>
          </a:p>
          <a:p>
            <a:r>
              <a:rPr lang="en-US" b="1" dirty="0" smtClean="0">
                <a:solidFill>
                  <a:schemeClr val="tx1"/>
                </a:solidFill>
                <a:latin typeface="Calibri" pitchFamily="34" charset="0"/>
                <a:cs typeface="Calibri" pitchFamily="34" charset="0"/>
              </a:rPr>
              <a:t> </a:t>
            </a:r>
            <a:r>
              <a:rPr lang="en-US" b="1" dirty="0">
                <a:solidFill>
                  <a:schemeClr val="tx1"/>
                </a:solidFill>
                <a:latin typeface="Calibri" pitchFamily="34" charset="0"/>
                <a:cs typeface="Calibri" pitchFamily="34" charset="0"/>
              </a:rPr>
              <a:t>JavaScript is high-level, dynamic and browser interpreted programming language, supported by all modern web browsers</a:t>
            </a:r>
            <a:r>
              <a:rPr lang="en-US" b="1" dirty="0" smtClean="0">
                <a:solidFill>
                  <a:schemeClr val="tx1"/>
                </a:solidFill>
                <a:latin typeface="Calibri" pitchFamily="34" charset="0"/>
                <a:cs typeface="Calibri" pitchFamily="34" charset="0"/>
              </a:rPr>
              <a:t>.</a:t>
            </a:r>
          </a:p>
          <a:p>
            <a:r>
              <a:rPr lang="en-US" b="1" dirty="0" smtClean="0">
                <a:solidFill>
                  <a:schemeClr val="tx1"/>
                </a:solidFill>
                <a:latin typeface="Calibri" pitchFamily="34" charset="0"/>
                <a:cs typeface="Calibri" pitchFamily="34" charset="0"/>
              </a:rPr>
              <a:t> </a:t>
            </a:r>
            <a:r>
              <a:rPr lang="en-US" b="1" dirty="0">
                <a:solidFill>
                  <a:schemeClr val="tx1"/>
                </a:solidFill>
                <a:latin typeface="Calibri" pitchFamily="34" charset="0"/>
                <a:cs typeface="Calibri" pitchFamily="34" charset="0"/>
              </a:rPr>
              <a:t>Apart from web browser, JavaScript is also used to build scalable web applications using Node JS. JavaScript is also being used widely in game development and Mobile application development.</a:t>
            </a:r>
          </a:p>
          <a:p>
            <a:r>
              <a:rPr lang="en-US" b="1" dirty="0">
                <a:solidFill>
                  <a:schemeClr val="tx1"/>
                </a:solidFill>
                <a:latin typeface="Calibri" pitchFamily="34" charset="0"/>
                <a:cs typeface="Calibri" pitchFamily="34" charset="0"/>
              </a:rPr>
              <a:t>JavaScript is also known as the Programming Language of web as it is the only programming language for Web browsers. JavaScript is </a:t>
            </a:r>
            <a:r>
              <a:rPr lang="en-US" b="1" i="1" dirty="0">
                <a:solidFill>
                  <a:schemeClr val="tx1"/>
                </a:solidFill>
                <a:latin typeface="Calibri" pitchFamily="34" charset="0"/>
                <a:cs typeface="Calibri" pitchFamily="34" charset="0"/>
              </a:rPr>
              <a:t>an object-based scripting language</a:t>
            </a:r>
            <a:r>
              <a:rPr lang="en-US" b="1" dirty="0">
                <a:solidFill>
                  <a:schemeClr val="tx1"/>
                </a:solidFill>
                <a:latin typeface="Calibri" pitchFamily="34" charset="0"/>
                <a:cs typeface="Calibri" pitchFamily="34" charset="0"/>
              </a:rPr>
              <a:t> which is lightweight and cross-platform</a:t>
            </a:r>
            <a:r>
              <a:rPr lang="en-US" b="1" dirty="0" smtClean="0">
                <a:solidFill>
                  <a:schemeClr val="tx1"/>
                </a:solidFill>
                <a:latin typeface="Calibri" pitchFamily="34" charset="0"/>
                <a:cs typeface="Calibri" pitchFamily="34" charset="0"/>
              </a:rPr>
              <a:t>.</a:t>
            </a:r>
          </a:p>
          <a:p>
            <a:r>
              <a:rPr lang="en-US" b="1" dirty="0" smtClean="0">
                <a:solidFill>
                  <a:schemeClr val="tx1"/>
                </a:solidFill>
                <a:latin typeface="Calibri" pitchFamily="34" charset="0"/>
                <a:cs typeface="Calibri" pitchFamily="34" charset="0"/>
              </a:rPr>
              <a:t> </a:t>
            </a:r>
            <a:r>
              <a:rPr lang="en-US" b="1" dirty="0">
                <a:solidFill>
                  <a:schemeClr val="tx1"/>
                </a:solidFill>
                <a:latin typeface="Calibri" pitchFamily="34" charset="0"/>
                <a:cs typeface="Calibri" pitchFamily="34" charset="0"/>
              </a:rPr>
              <a:t>The programs in this language are called scripts. They can be written right in a web page’s HTML and run automatically as the page loads. Scripts are provided and executed as plain text. They don’t need special preparation or compilation to run. </a:t>
            </a:r>
            <a:endParaRPr lang="en-US" b="1" dirty="0" smtClean="0">
              <a:solidFill>
                <a:schemeClr val="tx1"/>
              </a:solidFill>
              <a:latin typeface="Calibri" pitchFamily="34" charset="0"/>
              <a:cs typeface="Calibri" pitchFamily="34" charset="0"/>
            </a:endParaRPr>
          </a:p>
          <a:p>
            <a:r>
              <a:rPr lang="en-US" b="1" dirty="0" smtClean="0">
                <a:solidFill>
                  <a:schemeClr val="tx1"/>
                </a:solidFill>
                <a:latin typeface="Calibri" pitchFamily="34" charset="0"/>
                <a:cs typeface="Calibri" pitchFamily="34" charset="0"/>
              </a:rPr>
              <a:t>The </a:t>
            </a:r>
            <a:r>
              <a:rPr lang="en-US" b="1" dirty="0">
                <a:solidFill>
                  <a:schemeClr val="tx1"/>
                </a:solidFill>
                <a:latin typeface="Calibri" pitchFamily="34" charset="0"/>
                <a:cs typeface="Calibri" pitchFamily="34" charset="0"/>
              </a:rPr>
              <a:t>browser has an embedded engine sometimes called a “JavaScript virtual machine”.</a:t>
            </a:r>
          </a:p>
        </p:txBody>
      </p:sp>
      <p:pic>
        <p:nvPicPr>
          <p:cNvPr id="5122" name="Picture 2" descr="C:\Users\This pc\Desktop\javascrip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820" y="433577"/>
            <a:ext cx="3556958" cy="2000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6917068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35C133-D085-4C23-B230-1513B453C41A}"/>
              </a:ext>
            </a:extLst>
          </p:cNvPr>
          <p:cNvSpPr>
            <a:spLocks noGrp="1"/>
          </p:cNvSpPr>
          <p:nvPr>
            <p:ph type="title"/>
          </p:nvPr>
        </p:nvSpPr>
        <p:spPr>
          <a:xfrm>
            <a:off x="716280" y="379435"/>
            <a:ext cx="9418320" cy="1118586"/>
          </a:xfrm>
        </p:spPr>
        <p:txBody>
          <a:bodyPr>
            <a:normAutofit/>
          </a:bodyPr>
          <a:lstStyle/>
          <a:p>
            <a:r>
              <a:rPr lang="en-IN" sz="6000" b="1" dirty="0" smtClean="0">
                <a:solidFill>
                  <a:srgbClr val="00B0F0"/>
                </a:solidFill>
                <a:effectLst>
                  <a:outerShdw blurRad="38100" dist="38100" dir="2700000" algn="tl">
                    <a:srgbClr val="000000">
                      <a:alpha val="43137"/>
                    </a:srgbClr>
                  </a:outerShdw>
                </a:effectLst>
              </a:rPr>
              <a:t>BOOTSTRAP</a:t>
            </a:r>
            <a:endParaRPr lang="en-IN" sz="6000" b="1"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 xmlns:a16="http://schemas.microsoft.com/office/drawing/2014/main" id="{8976AC2A-4D83-4F80-B317-BBCF6EC7326D}"/>
              </a:ext>
            </a:extLst>
          </p:cNvPr>
          <p:cNvSpPr>
            <a:spLocks noGrp="1"/>
          </p:cNvSpPr>
          <p:nvPr>
            <p:ph type="body" idx="1"/>
          </p:nvPr>
        </p:nvSpPr>
        <p:spPr>
          <a:xfrm>
            <a:off x="716280" y="4800600"/>
            <a:ext cx="10972799" cy="1628954"/>
          </a:xfrm>
        </p:spPr>
        <p:txBody>
          <a:bodyPr>
            <a:noAutofit/>
          </a:bodyPr>
          <a:lstStyle/>
          <a:p>
            <a:pPr algn="just">
              <a:lnSpc>
                <a:spcPct val="150000"/>
              </a:lnSpc>
            </a:pPr>
            <a:r>
              <a:rPr lang="en-US" sz="1800" dirty="0">
                <a:solidFill>
                  <a:schemeClr val="tx1"/>
                </a:solidFill>
                <a:latin typeface="Calibri" pitchFamily="34" charset="0"/>
                <a:cs typeface="Calibri" pitchFamily="34" charset="0"/>
              </a:rPr>
              <a:t>Bootstrap is a HTML, CSS &amp; JS Library that focuses on simplifying the development of informative web pages (as opposed to web apps). The primary purpose of adding it to a web project is to apply Bootstrap's choices of color, size, font and layout to that project. As such, the primary factor is whether the developers in charge find those choices to their liking. Once added to a project, Bootstrap provides basic style definitions for all HTML </a:t>
            </a:r>
            <a:r>
              <a:rPr lang="en-US" sz="1800" dirty="0" smtClean="0">
                <a:solidFill>
                  <a:schemeClr val="tx1"/>
                </a:solidFill>
                <a:latin typeface="Calibri" pitchFamily="34" charset="0"/>
                <a:cs typeface="Calibri" pitchFamily="34" charset="0"/>
              </a:rPr>
              <a:t>elements.</a:t>
            </a:r>
            <a:endParaRPr lang="en-US" sz="1800" dirty="0">
              <a:solidFill>
                <a:schemeClr val="tx1"/>
              </a:solidFill>
              <a:latin typeface="Calibri" pitchFamily="34" charset="0"/>
              <a:cs typeface="Calibri" pitchFamily="34" charset="0"/>
            </a:endParaRPr>
          </a:p>
        </p:txBody>
      </p:sp>
      <p:sp>
        <p:nvSpPr>
          <p:cNvPr id="4" name="Rectangle 3"/>
          <p:cNvSpPr/>
          <p:nvPr/>
        </p:nvSpPr>
        <p:spPr>
          <a:xfrm>
            <a:off x="716280" y="1528078"/>
            <a:ext cx="8412480" cy="2542363"/>
          </a:xfrm>
          <a:prstGeom prst="rect">
            <a:avLst/>
          </a:prstGeom>
        </p:spPr>
        <p:txBody>
          <a:bodyPr wrap="square">
            <a:spAutoFit/>
          </a:bodyPr>
          <a:lstStyle/>
          <a:p>
            <a:pPr algn="just">
              <a:lnSpc>
                <a:spcPct val="150000"/>
              </a:lnSpc>
            </a:pPr>
            <a:r>
              <a:rPr lang="en-US" b="1" dirty="0">
                <a:latin typeface="Calibri" pitchFamily="34" charset="0"/>
                <a:cs typeface="Calibri" pitchFamily="34" charset="0"/>
              </a:rPr>
              <a:t>Bootstrap</a:t>
            </a:r>
            <a:r>
              <a:rPr lang="en-US" dirty="0">
                <a:latin typeface="Calibri" pitchFamily="34" charset="0"/>
                <a:cs typeface="Calibri" pitchFamily="34" charset="0"/>
              </a:rPr>
              <a:t> is a free and open-source CSS framework directed at responsive, mobile-first front-end web development. It contains CSS - and (optionally) JavaScript-based design templates for typography, forms, buttons, navigation, and other interface components.</a:t>
            </a:r>
          </a:p>
          <a:p>
            <a:pPr algn="just">
              <a:lnSpc>
                <a:spcPct val="150000"/>
              </a:lnSpc>
            </a:pPr>
            <a:r>
              <a:rPr lang="en-US" dirty="0">
                <a:latin typeface="Calibri" pitchFamily="34" charset="0"/>
                <a:cs typeface="Calibri" pitchFamily="34" charset="0"/>
              </a:rPr>
              <a:t>Bootstrap is among the most starred projects on GitHub, with more than 142,000 stars, behind freeCodeCamp (almost 312,000 stars) and marginally behind Vue.js framework.</a:t>
            </a:r>
          </a:p>
        </p:txBody>
      </p:sp>
      <p:pic>
        <p:nvPicPr>
          <p:cNvPr id="2050" name="Picture 2" descr="Bootstrap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0397" y="1387794"/>
            <a:ext cx="2479675" cy="247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6787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856</TotalTime>
  <Words>719</Words>
  <Application>Microsoft Office PowerPoint</Application>
  <PresentationFormat>Custom</PresentationFormat>
  <Paragraphs>94</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Horizon</vt:lpstr>
      <vt:lpstr>PowerPoint Presentation</vt:lpstr>
      <vt:lpstr>PowerPoint Presentation</vt:lpstr>
      <vt:lpstr>PowerPoint Presentation</vt:lpstr>
      <vt:lpstr>PowerPoint Presentation</vt:lpstr>
      <vt:lpstr>Technologies Used </vt:lpstr>
      <vt:lpstr>HTML</vt:lpstr>
      <vt:lpstr>CSS</vt:lpstr>
      <vt:lpstr>JavaScript</vt:lpstr>
      <vt:lpstr>BOOTSTRAP</vt:lpstr>
      <vt:lpstr>Implementation And User Interface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2</dc:title>
  <dc:creator>Manish Gautam</dc:creator>
  <cp:lastModifiedBy>This pc</cp:lastModifiedBy>
  <cp:revision>41</cp:revision>
  <dcterms:created xsi:type="dcterms:W3CDTF">2020-09-04T16:36:50Z</dcterms:created>
  <dcterms:modified xsi:type="dcterms:W3CDTF">2021-04-21T18:04:30Z</dcterms:modified>
</cp:coreProperties>
</file>